
<file path=[Content_Types].xml><?xml version="1.0" encoding="utf-8"?>
<Types xmlns="http://schemas.openxmlformats.org/package/2006/content-types">
  <Default Extension="PNG" ContentType="image/png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4"/>
  </p:notesMasterIdLst>
  <p:sldIdLst>
    <p:sldId id="256" r:id="rId2"/>
    <p:sldId id="258" r:id="rId3"/>
    <p:sldId id="259" r:id="rId4"/>
    <p:sldId id="269" r:id="rId5"/>
    <p:sldId id="260" r:id="rId6"/>
    <p:sldId id="261" r:id="rId7"/>
    <p:sldId id="262" r:id="rId8"/>
    <p:sldId id="263" r:id="rId9"/>
    <p:sldId id="270" r:id="rId10"/>
    <p:sldId id="264" r:id="rId11"/>
    <p:sldId id="265" r:id="rId12"/>
    <p:sldId id="266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9" r:id="rId21"/>
    <p:sldId id="268" r:id="rId22"/>
    <p:sldId id="280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797" autoAdjust="0"/>
    <p:restoredTop sz="94660"/>
  </p:normalViewPr>
  <p:slideViewPr>
    <p:cSldViewPr snapToGrid="0">
      <p:cViewPr varScale="1">
        <p:scale>
          <a:sx n="88" d="100"/>
          <a:sy n="88" d="100"/>
        </p:scale>
        <p:origin x="342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fulton.ad.asu.edu\home\Research\PBSRG\Projects%20Other\JOC\Survey%20Responses\151123%20Data%20Tables_Hao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dirty="0" smtClean="0"/>
              <a:t>Client </a:t>
            </a:r>
            <a:r>
              <a:rPr lang="en-US" sz="2000" dirty="0"/>
              <a:t>Type</a:t>
            </a:r>
          </a:p>
        </c:rich>
      </c:tx>
      <c:layout>
        <c:manualLayout>
          <c:xMode val="edge"/>
          <c:yMode val="edge"/>
          <c:x val="0.43400227260103169"/>
          <c:y val="1.410749959121575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Count: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Lbls>
            <c:dLbl>
              <c:idx val="0"/>
              <c:layout>
                <c:manualLayout>
                  <c:x val="-0.15241887764965281"/>
                  <c:y val="0.1313880149430565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.1831148801157827"/>
                  <c:y val="-0.19986462815258244"/>
                </c:manualLayout>
              </c:layout>
              <c:tx>
                <c:rich>
                  <a:bodyPr/>
                  <a:lstStyle/>
                  <a:p>
                    <a:r>
                      <a:rPr lang="en-US" baseline="0" dirty="0" smtClean="0"/>
                      <a:t>State, County, City</a:t>
                    </a:r>
                    <a:r>
                      <a:rPr lang="en-US" baseline="0" dirty="0"/>
                      <a:t>
</a:t>
                    </a:r>
                    <a:fld id="{ECB5EC31-7637-4BBC-B126-919DFC95CDD9}" type="PERCENTAGE">
                      <a:rPr lang="en-US" baseline="0"/>
                      <a:pPr/>
                      <a:t>[PERCENTAGE]</a:t>
                    </a:fld>
                    <a:endParaRPr lang="en-US" baseline="0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2"/>
              <c:layout>
                <c:manualLayout>
                  <c:x val="1.7170331464578116E-2"/>
                  <c:y val="7.1581549066625796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4.2436243749771396E-2"/>
                  <c:y val="5.4014274133659855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2.5624794271472833E-2"/>
                  <c:y val="6.9931010243589969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Sheet1!$A$2:$A$6</c:f>
              <c:strCache>
                <c:ptCount val="5"/>
                <c:pt idx="0">
                  <c:v>University</c:v>
                </c:pt>
                <c:pt idx="1">
                  <c:v>State, County, City</c:v>
                </c:pt>
                <c:pt idx="2">
                  <c:v>Federal Government</c:v>
                </c:pt>
                <c:pt idx="3">
                  <c:v>K12 Education</c:v>
                </c:pt>
                <c:pt idx="4">
                  <c:v>Private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13</c:v>
                </c:pt>
                <c:pt idx="1">
                  <c:v>24</c:v>
                </c:pt>
                <c:pt idx="2">
                  <c:v>3</c:v>
                </c:pt>
                <c:pt idx="3">
                  <c:v>3</c:v>
                </c:pt>
                <c:pt idx="4">
                  <c:v>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65D-4024-BEC2-45AC97C815F6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59654963042699616"/>
          <c:y val="0.19446399499505906"/>
          <c:w val="0.35981890413613599"/>
          <c:h val="0.6984678588947895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1AB90AE-D8E6-4CEA-ABF3-2B055D8EE51D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465878C-4D7D-486A-86FA-A535C2DFCC87}">
      <dgm:prSet phldrT="[Text]"/>
      <dgm:spPr/>
      <dgm:t>
        <a:bodyPr/>
        <a:lstStyle/>
        <a:p>
          <a:r>
            <a:rPr lang="en-US" dirty="0" smtClean="0"/>
            <a:t>Planning</a:t>
          </a:r>
          <a:endParaRPr lang="en-US" dirty="0"/>
        </a:p>
      </dgm:t>
    </dgm:pt>
    <dgm:pt modelId="{EDA56D03-48D1-439A-8868-0EEB7ABD1AE0}" type="parTrans" cxnId="{718CA3D8-0862-4434-8D93-F6C91EDDFBA1}">
      <dgm:prSet/>
      <dgm:spPr/>
      <dgm:t>
        <a:bodyPr/>
        <a:lstStyle/>
        <a:p>
          <a:endParaRPr lang="en-US"/>
        </a:p>
      </dgm:t>
    </dgm:pt>
    <dgm:pt modelId="{E8A0AF03-C183-4614-A80E-5E9DCCD90C69}" type="sibTrans" cxnId="{718CA3D8-0862-4434-8D93-F6C91EDDFBA1}">
      <dgm:prSet/>
      <dgm:spPr/>
      <dgm:t>
        <a:bodyPr/>
        <a:lstStyle/>
        <a:p>
          <a:endParaRPr lang="en-US"/>
        </a:p>
      </dgm:t>
    </dgm:pt>
    <dgm:pt modelId="{1404A039-A898-4CA9-8BC1-21E472C0700A}">
      <dgm:prSet phldrT="[Text]"/>
      <dgm:spPr/>
      <dgm:t>
        <a:bodyPr/>
        <a:lstStyle/>
        <a:p>
          <a:r>
            <a:rPr lang="en-US" dirty="0" smtClean="0"/>
            <a:t>Participants</a:t>
          </a:r>
          <a:endParaRPr lang="en-US" dirty="0"/>
        </a:p>
      </dgm:t>
    </dgm:pt>
    <dgm:pt modelId="{1221BE83-9FF6-4A00-A317-5423719C3781}" type="parTrans" cxnId="{AB320FD6-E35C-4656-89C0-D847F23E0FA1}">
      <dgm:prSet/>
      <dgm:spPr/>
      <dgm:t>
        <a:bodyPr/>
        <a:lstStyle/>
        <a:p>
          <a:endParaRPr lang="en-US"/>
        </a:p>
      </dgm:t>
    </dgm:pt>
    <dgm:pt modelId="{20CBDB93-8826-4DF7-BA76-CCF8041F7FBD}" type="sibTrans" cxnId="{AB320FD6-E35C-4656-89C0-D847F23E0FA1}">
      <dgm:prSet/>
      <dgm:spPr/>
      <dgm:t>
        <a:bodyPr/>
        <a:lstStyle/>
        <a:p>
          <a:endParaRPr lang="en-US"/>
        </a:p>
      </dgm:t>
    </dgm:pt>
    <dgm:pt modelId="{F3052B4A-94A2-4DFE-BEE8-B301107AF41F}">
      <dgm:prSet phldrT="[Text]"/>
      <dgm:spPr/>
      <dgm:t>
        <a:bodyPr/>
        <a:lstStyle/>
        <a:p>
          <a:r>
            <a:rPr lang="en-US" dirty="0" smtClean="0"/>
            <a:t>Goals</a:t>
          </a:r>
          <a:endParaRPr lang="en-US" dirty="0"/>
        </a:p>
      </dgm:t>
    </dgm:pt>
    <dgm:pt modelId="{6246C7C5-E558-4441-A91E-FE45EF94225F}" type="parTrans" cxnId="{6E5C3DE3-39FC-49CD-BF0A-1EE3656E65A8}">
      <dgm:prSet/>
      <dgm:spPr/>
      <dgm:t>
        <a:bodyPr/>
        <a:lstStyle/>
        <a:p>
          <a:endParaRPr lang="en-US"/>
        </a:p>
      </dgm:t>
    </dgm:pt>
    <dgm:pt modelId="{7C140A2A-6799-4301-83FA-3755F9308DB9}" type="sibTrans" cxnId="{6E5C3DE3-39FC-49CD-BF0A-1EE3656E65A8}">
      <dgm:prSet/>
      <dgm:spPr/>
      <dgm:t>
        <a:bodyPr/>
        <a:lstStyle/>
        <a:p>
          <a:endParaRPr lang="en-US"/>
        </a:p>
      </dgm:t>
    </dgm:pt>
    <dgm:pt modelId="{AB858241-AC86-4B3D-AB3C-BE2368E13FC8}">
      <dgm:prSet phldrT="[Text]"/>
      <dgm:spPr/>
      <dgm:t>
        <a:bodyPr/>
        <a:lstStyle/>
        <a:p>
          <a:r>
            <a:rPr lang="en-US" dirty="0" smtClean="0"/>
            <a:t>Contract</a:t>
          </a:r>
          <a:endParaRPr lang="en-US" dirty="0"/>
        </a:p>
      </dgm:t>
    </dgm:pt>
    <dgm:pt modelId="{979106F7-45F3-4AC5-B759-092DC75B3A53}" type="parTrans" cxnId="{948D1A4D-95CC-4582-9054-2EA94253CEA7}">
      <dgm:prSet/>
      <dgm:spPr/>
      <dgm:t>
        <a:bodyPr/>
        <a:lstStyle/>
        <a:p>
          <a:endParaRPr lang="en-US"/>
        </a:p>
      </dgm:t>
    </dgm:pt>
    <dgm:pt modelId="{029E0163-8DF0-49EA-8065-583035B70F5B}" type="sibTrans" cxnId="{948D1A4D-95CC-4582-9054-2EA94253CEA7}">
      <dgm:prSet/>
      <dgm:spPr/>
      <dgm:t>
        <a:bodyPr/>
        <a:lstStyle/>
        <a:p>
          <a:endParaRPr lang="en-US"/>
        </a:p>
      </dgm:t>
    </dgm:pt>
    <dgm:pt modelId="{FBA34AC0-438E-48DF-B919-5C79286EBE11}">
      <dgm:prSet phldrT="[Text]"/>
      <dgm:spPr/>
      <dgm:t>
        <a:bodyPr/>
        <a:lstStyle/>
        <a:p>
          <a:r>
            <a:rPr lang="en-US" dirty="0" smtClean="0"/>
            <a:t>Value/Term</a:t>
          </a:r>
          <a:endParaRPr lang="en-US" dirty="0"/>
        </a:p>
      </dgm:t>
    </dgm:pt>
    <dgm:pt modelId="{A05BA121-6E5D-4E14-AFA9-F1AD01B814CB}" type="parTrans" cxnId="{3CF996FB-55DC-4B5C-B337-63E734C63BD6}">
      <dgm:prSet/>
      <dgm:spPr/>
      <dgm:t>
        <a:bodyPr/>
        <a:lstStyle/>
        <a:p>
          <a:endParaRPr lang="en-US"/>
        </a:p>
      </dgm:t>
    </dgm:pt>
    <dgm:pt modelId="{334924A6-E9A4-4433-A951-0BB97C4594B3}" type="sibTrans" cxnId="{3CF996FB-55DC-4B5C-B337-63E734C63BD6}">
      <dgm:prSet/>
      <dgm:spPr/>
      <dgm:t>
        <a:bodyPr/>
        <a:lstStyle/>
        <a:p>
          <a:endParaRPr lang="en-US"/>
        </a:p>
      </dgm:t>
    </dgm:pt>
    <dgm:pt modelId="{DF5D746B-5B48-4790-869D-327271B25E50}">
      <dgm:prSet phldrT="[Text]"/>
      <dgm:spPr/>
      <dgm:t>
        <a:bodyPr/>
        <a:lstStyle/>
        <a:p>
          <a:r>
            <a:rPr lang="en-US" dirty="0" smtClean="0"/>
            <a:t>SOW</a:t>
          </a:r>
        </a:p>
        <a:p>
          <a:r>
            <a:rPr lang="en-US" dirty="0" smtClean="0"/>
            <a:t>UPB / Tech</a:t>
          </a:r>
          <a:endParaRPr lang="en-US" dirty="0"/>
        </a:p>
      </dgm:t>
    </dgm:pt>
    <dgm:pt modelId="{15A6217E-DF9F-4FD5-9F05-345A5F426E97}" type="parTrans" cxnId="{E42F8BD3-EF20-4C91-84D4-53CFF4869232}">
      <dgm:prSet/>
      <dgm:spPr/>
      <dgm:t>
        <a:bodyPr/>
        <a:lstStyle/>
        <a:p>
          <a:endParaRPr lang="en-US"/>
        </a:p>
      </dgm:t>
    </dgm:pt>
    <dgm:pt modelId="{D98D32FA-C43D-407C-AB63-3699D5F3C7E9}" type="sibTrans" cxnId="{E42F8BD3-EF20-4C91-84D4-53CFF4869232}">
      <dgm:prSet/>
      <dgm:spPr/>
      <dgm:t>
        <a:bodyPr/>
        <a:lstStyle/>
        <a:p>
          <a:endParaRPr lang="en-US"/>
        </a:p>
      </dgm:t>
    </dgm:pt>
    <dgm:pt modelId="{B9976E5F-CD23-476E-8E52-C38D060B73B6}">
      <dgm:prSet phldrT="[Text]"/>
      <dgm:spPr/>
      <dgm:t>
        <a:bodyPr/>
        <a:lstStyle/>
        <a:p>
          <a:r>
            <a:rPr lang="en-US" dirty="0" smtClean="0"/>
            <a:t>Bid/Selection</a:t>
          </a:r>
          <a:endParaRPr lang="en-US" dirty="0"/>
        </a:p>
      </dgm:t>
    </dgm:pt>
    <dgm:pt modelId="{3EAFA0B8-0F86-4294-A4C7-5602FE60A6A2}" type="parTrans" cxnId="{8ECDAA95-967A-4A77-8993-E817E4164373}">
      <dgm:prSet/>
      <dgm:spPr/>
      <dgm:t>
        <a:bodyPr/>
        <a:lstStyle/>
        <a:p>
          <a:endParaRPr lang="en-US"/>
        </a:p>
      </dgm:t>
    </dgm:pt>
    <dgm:pt modelId="{9139849D-4141-4DA5-96EB-FE3A4856A4D0}" type="sibTrans" cxnId="{8ECDAA95-967A-4A77-8993-E817E4164373}">
      <dgm:prSet/>
      <dgm:spPr/>
      <dgm:t>
        <a:bodyPr/>
        <a:lstStyle/>
        <a:p>
          <a:endParaRPr lang="en-US"/>
        </a:p>
      </dgm:t>
    </dgm:pt>
    <dgm:pt modelId="{B1F9D4AD-DA5D-4216-A6E1-3E0BA863C8A7}">
      <dgm:prSet phldrT="[Text]"/>
      <dgm:spPr/>
      <dgm:t>
        <a:bodyPr/>
        <a:lstStyle/>
        <a:p>
          <a:r>
            <a:rPr lang="en-US" dirty="0" smtClean="0"/>
            <a:t>Marketing</a:t>
          </a:r>
          <a:endParaRPr lang="en-US" dirty="0"/>
        </a:p>
      </dgm:t>
    </dgm:pt>
    <dgm:pt modelId="{D36079F6-F99E-445A-A329-75720D1C7B6B}" type="parTrans" cxnId="{A2BA0832-C500-46F8-837C-EFB544275258}">
      <dgm:prSet/>
      <dgm:spPr/>
      <dgm:t>
        <a:bodyPr/>
        <a:lstStyle/>
        <a:p>
          <a:endParaRPr lang="en-US"/>
        </a:p>
      </dgm:t>
    </dgm:pt>
    <dgm:pt modelId="{2C7AB470-F48B-4C5C-803C-3401CA0B33E3}" type="sibTrans" cxnId="{A2BA0832-C500-46F8-837C-EFB544275258}">
      <dgm:prSet/>
      <dgm:spPr/>
      <dgm:t>
        <a:bodyPr/>
        <a:lstStyle/>
        <a:p>
          <a:endParaRPr lang="en-US"/>
        </a:p>
      </dgm:t>
    </dgm:pt>
    <dgm:pt modelId="{92EAB34C-0D06-4762-9450-F09D2C4F840E}">
      <dgm:prSet phldrT="[Text]"/>
      <dgm:spPr/>
      <dgm:t>
        <a:bodyPr/>
        <a:lstStyle/>
        <a:p>
          <a:r>
            <a:rPr lang="en-US" dirty="0" smtClean="0"/>
            <a:t>Criteria</a:t>
          </a:r>
          <a:endParaRPr lang="en-US" dirty="0"/>
        </a:p>
      </dgm:t>
    </dgm:pt>
    <dgm:pt modelId="{8D2A3169-F904-4350-A80C-6BFA38A19BA9}" type="parTrans" cxnId="{72AF673D-D6D6-475F-A574-DA54C0B4C21E}">
      <dgm:prSet/>
      <dgm:spPr/>
      <dgm:t>
        <a:bodyPr/>
        <a:lstStyle/>
        <a:p>
          <a:endParaRPr lang="en-US"/>
        </a:p>
      </dgm:t>
    </dgm:pt>
    <dgm:pt modelId="{B5996003-FAF0-4846-B0F0-56048A16FF6F}" type="sibTrans" cxnId="{72AF673D-D6D6-475F-A574-DA54C0B4C21E}">
      <dgm:prSet/>
      <dgm:spPr/>
      <dgm:t>
        <a:bodyPr/>
        <a:lstStyle/>
        <a:p>
          <a:endParaRPr lang="en-US"/>
        </a:p>
      </dgm:t>
    </dgm:pt>
    <dgm:pt modelId="{911073D3-43DB-47A2-97BA-82D2D5EDA162}">
      <dgm:prSet phldrT="[Text]"/>
      <dgm:spPr/>
      <dgm:t>
        <a:bodyPr/>
        <a:lstStyle/>
        <a:p>
          <a:r>
            <a:rPr lang="en-US" dirty="0" smtClean="0"/>
            <a:t>Resources</a:t>
          </a:r>
          <a:endParaRPr lang="en-US" dirty="0"/>
        </a:p>
      </dgm:t>
    </dgm:pt>
    <dgm:pt modelId="{9CF90C99-8ABF-4B8F-BC66-75A63174F513}" type="parTrans" cxnId="{492489DC-327A-4197-A158-39C28CA570DA}">
      <dgm:prSet/>
      <dgm:spPr/>
      <dgm:t>
        <a:bodyPr/>
        <a:lstStyle/>
        <a:p>
          <a:endParaRPr lang="en-US"/>
        </a:p>
      </dgm:t>
    </dgm:pt>
    <dgm:pt modelId="{0455015B-BC5E-4972-88A6-4DB0CE21AF52}" type="sibTrans" cxnId="{492489DC-327A-4197-A158-39C28CA570DA}">
      <dgm:prSet/>
      <dgm:spPr/>
      <dgm:t>
        <a:bodyPr/>
        <a:lstStyle/>
        <a:p>
          <a:endParaRPr lang="en-US"/>
        </a:p>
      </dgm:t>
    </dgm:pt>
    <dgm:pt modelId="{4B902918-819C-4809-A11C-58DAAF4E3DA4}">
      <dgm:prSet phldrT="[Text]"/>
      <dgm:spPr/>
      <dgm:t>
        <a:bodyPr/>
        <a:lstStyle/>
        <a:p>
          <a:r>
            <a:rPr lang="en-US" dirty="0" smtClean="0"/>
            <a:t>Execution</a:t>
          </a:r>
          <a:endParaRPr lang="en-US" dirty="0"/>
        </a:p>
      </dgm:t>
    </dgm:pt>
    <dgm:pt modelId="{8D12EC06-2636-4DF4-B2E1-553E2C57C736}" type="parTrans" cxnId="{48145743-C2B6-4293-84AF-E8C192A82034}">
      <dgm:prSet/>
      <dgm:spPr/>
      <dgm:t>
        <a:bodyPr/>
        <a:lstStyle/>
        <a:p>
          <a:endParaRPr lang="en-US"/>
        </a:p>
      </dgm:t>
    </dgm:pt>
    <dgm:pt modelId="{AD68E9FA-FDF1-43EA-9BA0-B5E42478BEAE}" type="sibTrans" cxnId="{48145743-C2B6-4293-84AF-E8C192A82034}">
      <dgm:prSet/>
      <dgm:spPr/>
      <dgm:t>
        <a:bodyPr/>
        <a:lstStyle/>
        <a:p>
          <a:endParaRPr lang="en-US"/>
        </a:p>
      </dgm:t>
    </dgm:pt>
    <dgm:pt modelId="{7E0AAD46-8B95-42CA-B66B-F1577BDED96B}">
      <dgm:prSet phldrT="[Text]"/>
      <dgm:spPr/>
      <dgm:t>
        <a:bodyPr/>
        <a:lstStyle/>
        <a:p>
          <a:r>
            <a:rPr lang="en-US" dirty="0" smtClean="0"/>
            <a:t>Task Orders</a:t>
          </a:r>
          <a:endParaRPr lang="en-US" dirty="0"/>
        </a:p>
      </dgm:t>
    </dgm:pt>
    <dgm:pt modelId="{D5584848-6A9F-4C9D-BA1C-A04DFE5C5E65}" type="parTrans" cxnId="{5B769247-2E7C-4FDE-90FC-106853B70691}">
      <dgm:prSet/>
      <dgm:spPr/>
      <dgm:t>
        <a:bodyPr/>
        <a:lstStyle/>
        <a:p>
          <a:endParaRPr lang="en-US"/>
        </a:p>
      </dgm:t>
    </dgm:pt>
    <dgm:pt modelId="{A06AC610-BDA9-486B-9600-4FE783D9394B}" type="sibTrans" cxnId="{5B769247-2E7C-4FDE-90FC-106853B70691}">
      <dgm:prSet/>
      <dgm:spPr/>
      <dgm:t>
        <a:bodyPr/>
        <a:lstStyle/>
        <a:p>
          <a:endParaRPr lang="en-US"/>
        </a:p>
      </dgm:t>
    </dgm:pt>
    <dgm:pt modelId="{E9A92BD7-BFBC-418F-8D4D-D652FA242AD3}">
      <dgm:prSet phldrT="[Text]"/>
      <dgm:spPr/>
      <dgm:t>
        <a:bodyPr/>
        <a:lstStyle/>
        <a:p>
          <a:r>
            <a:rPr lang="en-US" dirty="0" smtClean="0"/>
            <a:t>Internal Estimates</a:t>
          </a:r>
          <a:endParaRPr lang="en-US" dirty="0"/>
        </a:p>
      </dgm:t>
    </dgm:pt>
    <dgm:pt modelId="{96AE6CCE-5FF6-4087-A7D7-CEB3BBD13C06}" type="parTrans" cxnId="{135844C5-128B-4649-83D2-359C9EBD6DAC}">
      <dgm:prSet/>
      <dgm:spPr/>
      <dgm:t>
        <a:bodyPr/>
        <a:lstStyle/>
        <a:p>
          <a:endParaRPr lang="en-US"/>
        </a:p>
      </dgm:t>
    </dgm:pt>
    <dgm:pt modelId="{4B5762EC-7173-48DC-8FD2-BDBB5D3D69F7}" type="sibTrans" cxnId="{135844C5-128B-4649-83D2-359C9EBD6DAC}">
      <dgm:prSet/>
      <dgm:spPr/>
      <dgm:t>
        <a:bodyPr/>
        <a:lstStyle/>
        <a:p>
          <a:endParaRPr lang="en-US"/>
        </a:p>
      </dgm:t>
    </dgm:pt>
    <dgm:pt modelId="{D055527D-BDF3-4C62-BFD1-F83AB3ED4A34}">
      <dgm:prSet phldrT="[Text]"/>
      <dgm:spPr/>
      <dgm:t>
        <a:bodyPr/>
        <a:lstStyle/>
        <a:p>
          <a:r>
            <a:rPr lang="en-US" dirty="0" smtClean="0"/>
            <a:t>Reporting</a:t>
          </a:r>
          <a:endParaRPr lang="en-US" dirty="0"/>
        </a:p>
      </dgm:t>
    </dgm:pt>
    <dgm:pt modelId="{E69B7A2C-2781-4979-B1F8-6CE3EBB72CB8}" type="parTrans" cxnId="{5FADCD35-1FD0-4321-B587-6B28CDE1FA96}">
      <dgm:prSet/>
      <dgm:spPr/>
      <dgm:t>
        <a:bodyPr/>
        <a:lstStyle/>
        <a:p>
          <a:endParaRPr lang="en-US"/>
        </a:p>
      </dgm:t>
    </dgm:pt>
    <dgm:pt modelId="{D960AC34-6FC1-45C3-89AB-C690B8607B82}" type="sibTrans" cxnId="{5FADCD35-1FD0-4321-B587-6B28CDE1FA96}">
      <dgm:prSet/>
      <dgm:spPr/>
      <dgm:t>
        <a:bodyPr/>
        <a:lstStyle/>
        <a:p>
          <a:endParaRPr lang="en-US"/>
        </a:p>
      </dgm:t>
    </dgm:pt>
    <dgm:pt modelId="{7F017E40-61B8-4A29-B924-2B540668F32C}">
      <dgm:prSet phldrT="[Text]"/>
      <dgm:spPr/>
      <dgm:t>
        <a:bodyPr/>
        <a:lstStyle/>
        <a:p>
          <a:r>
            <a:rPr lang="en-US" dirty="0" smtClean="0"/>
            <a:t>Audits</a:t>
          </a:r>
          <a:endParaRPr lang="en-US" dirty="0"/>
        </a:p>
      </dgm:t>
    </dgm:pt>
    <dgm:pt modelId="{70156253-6219-44A5-AFEA-79A0EDC99A67}" type="parTrans" cxnId="{2A3C1AA2-045D-460A-846B-A975352B0B07}">
      <dgm:prSet/>
      <dgm:spPr/>
      <dgm:t>
        <a:bodyPr/>
        <a:lstStyle/>
        <a:p>
          <a:endParaRPr lang="en-US"/>
        </a:p>
      </dgm:t>
    </dgm:pt>
    <dgm:pt modelId="{1073A7C9-8D04-44DD-9C54-A6D33656890C}" type="sibTrans" cxnId="{2A3C1AA2-045D-460A-846B-A975352B0B07}">
      <dgm:prSet/>
      <dgm:spPr/>
      <dgm:t>
        <a:bodyPr/>
        <a:lstStyle/>
        <a:p>
          <a:endParaRPr lang="en-US"/>
        </a:p>
      </dgm:t>
    </dgm:pt>
    <dgm:pt modelId="{DB287710-CFFD-42D1-8EA7-12FC5B6DE68F}" type="pres">
      <dgm:prSet presAssocID="{B1AB90AE-D8E6-4CEA-ABF3-2B055D8EE51D}" presName="Name0" presStyleCnt="0">
        <dgm:presLayoutVars>
          <dgm:chPref val="3"/>
          <dgm:dir/>
          <dgm:animLvl val="lvl"/>
          <dgm:resizeHandles/>
        </dgm:presLayoutVars>
      </dgm:prSet>
      <dgm:spPr/>
    </dgm:pt>
    <dgm:pt modelId="{F3064DE4-3010-46CB-A301-2116D52C7975}" type="pres">
      <dgm:prSet presAssocID="{D465878C-4D7D-486A-86FA-A535C2DFCC87}" presName="horFlow" presStyleCnt="0"/>
      <dgm:spPr/>
    </dgm:pt>
    <dgm:pt modelId="{6446FEC5-A276-4202-8CB0-9E0D4434F415}" type="pres">
      <dgm:prSet presAssocID="{D465878C-4D7D-486A-86FA-A535C2DFCC87}" presName="bigChev" presStyleLbl="node1" presStyleIdx="0" presStyleCnt="9"/>
      <dgm:spPr/>
      <dgm:t>
        <a:bodyPr/>
        <a:lstStyle/>
        <a:p>
          <a:endParaRPr lang="en-US"/>
        </a:p>
      </dgm:t>
    </dgm:pt>
    <dgm:pt modelId="{8D14EE1E-0181-4F8E-820B-7B0BC4D2F24A}" type="pres">
      <dgm:prSet presAssocID="{1221BE83-9FF6-4A00-A317-5423719C3781}" presName="parTrans" presStyleCnt="0"/>
      <dgm:spPr/>
    </dgm:pt>
    <dgm:pt modelId="{DB8399B7-700D-44D5-813E-F90FF48C0932}" type="pres">
      <dgm:prSet presAssocID="{1404A039-A898-4CA9-8BC1-21E472C0700A}" presName="node" presStyleLbl="alignAccFollow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E27210D-DD0D-487C-9DFA-EE8792D3B07D}" type="pres">
      <dgm:prSet presAssocID="{20CBDB93-8826-4DF7-BA76-CCF8041F7FBD}" presName="sibTrans" presStyleCnt="0"/>
      <dgm:spPr/>
    </dgm:pt>
    <dgm:pt modelId="{671EAA81-8FE4-4BFC-B668-9D6DD85964EF}" type="pres">
      <dgm:prSet presAssocID="{F3052B4A-94A2-4DFE-BEE8-B301107AF41F}" presName="node" presStyleLbl="alignAccFollow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B091CD1-1B9E-48DA-9FCB-88B45A7C78DF}" type="pres">
      <dgm:prSet presAssocID="{D465878C-4D7D-486A-86FA-A535C2DFCC87}" presName="vSp" presStyleCnt="0"/>
      <dgm:spPr/>
    </dgm:pt>
    <dgm:pt modelId="{5E355585-7B20-4C98-8B2C-FC5C1A5DEAE1}" type="pres">
      <dgm:prSet presAssocID="{AB858241-AC86-4B3D-AB3C-BE2368E13FC8}" presName="horFlow" presStyleCnt="0"/>
      <dgm:spPr/>
    </dgm:pt>
    <dgm:pt modelId="{38F17137-89D0-4EA3-8B12-DECFD48C91E1}" type="pres">
      <dgm:prSet presAssocID="{AB858241-AC86-4B3D-AB3C-BE2368E13FC8}" presName="bigChev" presStyleLbl="node1" presStyleIdx="1" presStyleCnt="9"/>
      <dgm:spPr/>
      <dgm:t>
        <a:bodyPr/>
        <a:lstStyle/>
        <a:p>
          <a:endParaRPr lang="en-US"/>
        </a:p>
      </dgm:t>
    </dgm:pt>
    <dgm:pt modelId="{B0811F43-E8CD-4F7F-972A-1FF02289D249}" type="pres">
      <dgm:prSet presAssocID="{A05BA121-6E5D-4E14-AFA9-F1AD01B814CB}" presName="parTrans" presStyleCnt="0"/>
      <dgm:spPr/>
    </dgm:pt>
    <dgm:pt modelId="{2F3BA7BD-C32F-4691-AEFE-D97A43FE3BE9}" type="pres">
      <dgm:prSet presAssocID="{FBA34AC0-438E-48DF-B919-5C79286EBE11}" presName="node" presStyleLbl="alignAccFollowNode1" presStyleIdx="2" presStyleCnt="6">
        <dgm:presLayoutVars>
          <dgm:bulletEnabled val="1"/>
        </dgm:presLayoutVars>
      </dgm:prSet>
      <dgm:spPr/>
    </dgm:pt>
    <dgm:pt modelId="{02706DC4-64E5-4EAD-8319-363C447411C5}" type="pres">
      <dgm:prSet presAssocID="{334924A6-E9A4-4433-A951-0BB97C4594B3}" presName="sibTrans" presStyleCnt="0"/>
      <dgm:spPr/>
    </dgm:pt>
    <dgm:pt modelId="{7DDABBA1-4199-49C1-A8E2-E904145848C4}" type="pres">
      <dgm:prSet presAssocID="{DF5D746B-5B48-4790-869D-327271B25E50}" presName="node" presStyleLbl="alignAccFollow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903C97E-057E-4047-85F6-35C0D8AA3368}" type="pres">
      <dgm:prSet presAssocID="{AB858241-AC86-4B3D-AB3C-BE2368E13FC8}" presName="vSp" presStyleCnt="0"/>
      <dgm:spPr/>
    </dgm:pt>
    <dgm:pt modelId="{F6A8DB62-FE3F-4BCC-B03C-EDAE74FFC721}" type="pres">
      <dgm:prSet presAssocID="{B9976E5F-CD23-476E-8E52-C38D060B73B6}" presName="horFlow" presStyleCnt="0"/>
      <dgm:spPr/>
    </dgm:pt>
    <dgm:pt modelId="{CA15BB03-56B2-4C18-8E2B-A4AAF3916537}" type="pres">
      <dgm:prSet presAssocID="{B9976E5F-CD23-476E-8E52-C38D060B73B6}" presName="bigChev" presStyleLbl="node1" presStyleIdx="2" presStyleCnt="9"/>
      <dgm:spPr/>
      <dgm:t>
        <a:bodyPr/>
        <a:lstStyle/>
        <a:p>
          <a:endParaRPr lang="en-US"/>
        </a:p>
      </dgm:t>
    </dgm:pt>
    <dgm:pt modelId="{1397A078-1756-4919-8C53-946757FE5BFB}" type="pres">
      <dgm:prSet presAssocID="{D36079F6-F99E-445A-A329-75720D1C7B6B}" presName="parTrans" presStyleCnt="0"/>
      <dgm:spPr/>
    </dgm:pt>
    <dgm:pt modelId="{6DCF7672-8D76-4C85-A7F3-0B7B404CC9A6}" type="pres">
      <dgm:prSet presAssocID="{B1F9D4AD-DA5D-4216-A6E1-3E0BA863C8A7}" presName="node" presStyleLbl="alignAccFollow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8FF6C27-4E79-421A-A07B-EB5E8304F274}" type="pres">
      <dgm:prSet presAssocID="{2C7AB470-F48B-4C5C-803C-3401CA0B33E3}" presName="sibTrans" presStyleCnt="0"/>
      <dgm:spPr/>
    </dgm:pt>
    <dgm:pt modelId="{075E219D-1ECD-40B6-AAAB-13AB19AC8961}" type="pres">
      <dgm:prSet presAssocID="{92EAB34C-0D06-4762-9450-F09D2C4F840E}" presName="node" presStyleLbl="alignAccFollow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C0FC3F2-FB2E-4C0C-B8AA-E1BEDE541213}" type="pres">
      <dgm:prSet presAssocID="{B9976E5F-CD23-476E-8E52-C38D060B73B6}" presName="vSp" presStyleCnt="0"/>
      <dgm:spPr/>
    </dgm:pt>
    <dgm:pt modelId="{8681DB89-F291-43C2-AC6F-ADEC8CFAB816}" type="pres">
      <dgm:prSet presAssocID="{911073D3-43DB-47A2-97BA-82D2D5EDA162}" presName="horFlow" presStyleCnt="0"/>
      <dgm:spPr/>
    </dgm:pt>
    <dgm:pt modelId="{B2A6C2E1-D7DA-493F-93E6-B57CA2306F1B}" type="pres">
      <dgm:prSet presAssocID="{911073D3-43DB-47A2-97BA-82D2D5EDA162}" presName="bigChev" presStyleLbl="node1" presStyleIdx="3" presStyleCnt="9" custScaleX="93529" custScaleY="77173" custLinFactX="100000" custLinFactY="-130430" custLinFactNeighborX="128700" custLinFactNeighborY="-200000"/>
      <dgm:spPr/>
    </dgm:pt>
    <dgm:pt modelId="{F2B14E83-DAFA-4F6E-B289-770C93ABD04B}" type="pres">
      <dgm:prSet presAssocID="{911073D3-43DB-47A2-97BA-82D2D5EDA162}" presName="vSp" presStyleCnt="0"/>
      <dgm:spPr/>
    </dgm:pt>
    <dgm:pt modelId="{6039EBFC-085E-46D1-A2C9-AA4316E38EA5}" type="pres">
      <dgm:prSet presAssocID="{4B902918-819C-4809-A11C-58DAAF4E3DA4}" presName="horFlow" presStyleCnt="0"/>
      <dgm:spPr/>
    </dgm:pt>
    <dgm:pt modelId="{3DDBEC92-F7EA-416B-BACC-3B9971EC9547}" type="pres">
      <dgm:prSet presAssocID="{4B902918-819C-4809-A11C-58DAAF4E3DA4}" presName="bigChev" presStyleLbl="node1" presStyleIdx="4" presStyleCnt="9" custLinFactNeighborX="-712" custLinFactNeighborY="-98694"/>
      <dgm:spPr/>
    </dgm:pt>
    <dgm:pt modelId="{50B9A5B5-7F7A-478E-8E7F-81E4A5F70C2D}" type="pres">
      <dgm:prSet presAssocID="{4B902918-819C-4809-A11C-58DAAF4E3DA4}" presName="vSp" presStyleCnt="0"/>
      <dgm:spPr/>
    </dgm:pt>
    <dgm:pt modelId="{AE70E00D-6F3E-48AC-B8E6-C8ED2D844244}" type="pres">
      <dgm:prSet presAssocID="{7E0AAD46-8B95-42CA-B66B-F1577BDED96B}" presName="horFlow" presStyleCnt="0"/>
      <dgm:spPr/>
    </dgm:pt>
    <dgm:pt modelId="{3053383E-09F9-49F6-8E54-33A510AA00C7}" type="pres">
      <dgm:prSet presAssocID="{7E0AAD46-8B95-42CA-B66B-F1577BDED96B}" presName="bigChev" presStyleLbl="node1" presStyleIdx="5" presStyleCnt="9" custLinFactY="-100000" custLinFactNeighborX="82123" custLinFactNeighborY="-112694"/>
      <dgm:spPr/>
      <dgm:t>
        <a:bodyPr/>
        <a:lstStyle/>
        <a:p>
          <a:endParaRPr lang="en-US"/>
        </a:p>
      </dgm:t>
    </dgm:pt>
    <dgm:pt modelId="{9217314D-1EFE-4ACD-9361-9DF039B6AA0C}" type="pres">
      <dgm:prSet presAssocID="{7E0AAD46-8B95-42CA-B66B-F1577BDED96B}" presName="vSp" presStyleCnt="0"/>
      <dgm:spPr/>
    </dgm:pt>
    <dgm:pt modelId="{7E73B8DA-2B45-470C-8265-4F70FA3754FA}" type="pres">
      <dgm:prSet presAssocID="{E9A92BD7-BFBC-418F-8D4D-D652FA242AD3}" presName="horFlow" presStyleCnt="0"/>
      <dgm:spPr/>
    </dgm:pt>
    <dgm:pt modelId="{A72652C7-C8F0-44B8-A613-A04CC6258ADC}" type="pres">
      <dgm:prSet presAssocID="{E9A92BD7-BFBC-418F-8D4D-D652FA242AD3}" presName="bigChev" presStyleLbl="node1" presStyleIdx="6" presStyleCnt="9" custLinFactX="66146" custLinFactY="-111530" custLinFactNeighborX="100000" custLinFactNeighborY="-200000"/>
      <dgm:spPr/>
    </dgm:pt>
    <dgm:pt modelId="{71712114-774F-4633-846A-52ACBEFFFC04}" type="pres">
      <dgm:prSet presAssocID="{E9A92BD7-BFBC-418F-8D4D-D652FA242AD3}" presName="vSp" presStyleCnt="0"/>
      <dgm:spPr/>
    </dgm:pt>
    <dgm:pt modelId="{687751F0-4EF7-4A9B-91F2-B264DC720A37}" type="pres">
      <dgm:prSet presAssocID="{D055527D-BDF3-4C62-BFD1-F83AB3ED4A34}" presName="horFlow" presStyleCnt="0"/>
      <dgm:spPr/>
    </dgm:pt>
    <dgm:pt modelId="{D8236068-5BA1-4D92-9414-A9BECFAD242E}" type="pres">
      <dgm:prSet presAssocID="{D055527D-BDF3-4C62-BFD1-F83AB3ED4A34}" presName="bigChev" presStyleLbl="node1" presStyleIdx="7" presStyleCnt="9" custLinFactX="100000" custLinFactY="-200000" custLinFactNeighborX="149540" custLinFactNeighborY="-225530"/>
      <dgm:spPr/>
      <dgm:t>
        <a:bodyPr/>
        <a:lstStyle/>
        <a:p>
          <a:endParaRPr lang="en-US"/>
        </a:p>
      </dgm:t>
    </dgm:pt>
    <dgm:pt modelId="{CF6D4AEB-4A38-45DB-BABB-D40021351B18}" type="pres">
      <dgm:prSet presAssocID="{D055527D-BDF3-4C62-BFD1-F83AB3ED4A34}" presName="vSp" presStyleCnt="0"/>
      <dgm:spPr/>
    </dgm:pt>
    <dgm:pt modelId="{FCDE8B47-EB80-4E14-AA91-9253720555E9}" type="pres">
      <dgm:prSet presAssocID="{7F017E40-61B8-4A29-B924-2B540668F32C}" presName="horFlow" presStyleCnt="0"/>
      <dgm:spPr/>
    </dgm:pt>
    <dgm:pt modelId="{0D23631B-B682-4C57-BED6-B0D0BFE2823D}" type="pres">
      <dgm:prSet presAssocID="{7F017E40-61B8-4A29-B924-2B540668F32C}" presName="bigChev" presStyleLbl="node1" presStyleIdx="8" presStyleCnt="9" custLinFactX="131552" custLinFactY="-239530" custLinFactNeighborX="200000" custLinFactNeighborY="-300000"/>
      <dgm:spPr/>
    </dgm:pt>
  </dgm:ptLst>
  <dgm:cxnLst>
    <dgm:cxn modelId="{195A0A81-F5F7-48CF-B56A-3BD4B427A6EA}" type="presOf" srcId="{E9A92BD7-BFBC-418F-8D4D-D652FA242AD3}" destId="{A72652C7-C8F0-44B8-A613-A04CC6258ADC}" srcOrd="0" destOrd="0" presId="urn:microsoft.com/office/officeart/2005/8/layout/lProcess3"/>
    <dgm:cxn modelId="{6E5C3DE3-39FC-49CD-BF0A-1EE3656E65A8}" srcId="{D465878C-4D7D-486A-86FA-A535C2DFCC87}" destId="{F3052B4A-94A2-4DFE-BEE8-B301107AF41F}" srcOrd="1" destOrd="0" parTransId="{6246C7C5-E558-4441-A91E-FE45EF94225F}" sibTransId="{7C140A2A-6799-4301-83FA-3755F9308DB9}"/>
    <dgm:cxn modelId="{AA96C8D5-C1BF-41FE-A38E-0A9035C4107B}" type="presOf" srcId="{B9976E5F-CD23-476E-8E52-C38D060B73B6}" destId="{CA15BB03-56B2-4C18-8E2B-A4AAF3916537}" srcOrd="0" destOrd="0" presId="urn:microsoft.com/office/officeart/2005/8/layout/lProcess3"/>
    <dgm:cxn modelId="{5777F5C5-DFD6-4634-B01C-624D27F6BEA8}" type="presOf" srcId="{D055527D-BDF3-4C62-BFD1-F83AB3ED4A34}" destId="{D8236068-5BA1-4D92-9414-A9BECFAD242E}" srcOrd="0" destOrd="0" presId="urn:microsoft.com/office/officeart/2005/8/layout/lProcess3"/>
    <dgm:cxn modelId="{718CA3D8-0862-4434-8D93-F6C91EDDFBA1}" srcId="{B1AB90AE-D8E6-4CEA-ABF3-2B055D8EE51D}" destId="{D465878C-4D7D-486A-86FA-A535C2DFCC87}" srcOrd="0" destOrd="0" parTransId="{EDA56D03-48D1-439A-8868-0EEB7ABD1AE0}" sibTransId="{E8A0AF03-C183-4614-A80E-5E9DCCD90C69}"/>
    <dgm:cxn modelId="{E59D0781-8174-4109-9752-95454E899317}" type="presOf" srcId="{DF5D746B-5B48-4790-869D-327271B25E50}" destId="{7DDABBA1-4199-49C1-A8E2-E904145848C4}" srcOrd="0" destOrd="0" presId="urn:microsoft.com/office/officeart/2005/8/layout/lProcess3"/>
    <dgm:cxn modelId="{B58FDD61-2142-40C0-B070-3F1727D8E376}" type="presOf" srcId="{4B902918-819C-4809-A11C-58DAAF4E3DA4}" destId="{3DDBEC92-F7EA-416B-BACC-3B9971EC9547}" srcOrd="0" destOrd="0" presId="urn:microsoft.com/office/officeart/2005/8/layout/lProcess3"/>
    <dgm:cxn modelId="{6C745936-C2B2-4CB0-BBE1-4B7F8CCF6B32}" type="presOf" srcId="{911073D3-43DB-47A2-97BA-82D2D5EDA162}" destId="{B2A6C2E1-D7DA-493F-93E6-B57CA2306F1B}" srcOrd="0" destOrd="0" presId="urn:microsoft.com/office/officeart/2005/8/layout/lProcess3"/>
    <dgm:cxn modelId="{1CEFBF5C-925F-408C-8F23-B7D54100FA0B}" type="presOf" srcId="{7E0AAD46-8B95-42CA-B66B-F1577BDED96B}" destId="{3053383E-09F9-49F6-8E54-33A510AA00C7}" srcOrd="0" destOrd="0" presId="urn:microsoft.com/office/officeart/2005/8/layout/lProcess3"/>
    <dgm:cxn modelId="{405558DC-F059-4550-95BD-596991811967}" type="presOf" srcId="{AB858241-AC86-4B3D-AB3C-BE2368E13FC8}" destId="{38F17137-89D0-4EA3-8B12-DECFD48C91E1}" srcOrd="0" destOrd="0" presId="urn:microsoft.com/office/officeart/2005/8/layout/lProcess3"/>
    <dgm:cxn modelId="{36E0F30F-6767-478F-B77A-F8240B9F800C}" type="presOf" srcId="{B1F9D4AD-DA5D-4216-A6E1-3E0BA863C8A7}" destId="{6DCF7672-8D76-4C85-A7F3-0B7B404CC9A6}" srcOrd="0" destOrd="0" presId="urn:microsoft.com/office/officeart/2005/8/layout/lProcess3"/>
    <dgm:cxn modelId="{8ECDAA95-967A-4A77-8993-E817E4164373}" srcId="{B1AB90AE-D8E6-4CEA-ABF3-2B055D8EE51D}" destId="{B9976E5F-CD23-476E-8E52-C38D060B73B6}" srcOrd="2" destOrd="0" parTransId="{3EAFA0B8-0F86-4294-A4C7-5602FE60A6A2}" sibTransId="{9139849D-4141-4DA5-96EB-FE3A4856A4D0}"/>
    <dgm:cxn modelId="{948D1A4D-95CC-4582-9054-2EA94253CEA7}" srcId="{B1AB90AE-D8E6-4CEA-ABF3-2B055D8EE51D}" destId="{AB858241-AC86-4B3D-AB3C-BE2368E13FC8}" srcOrd="1" destOrd="0" parTransId="{979106F7-45F3-4AC5-B759-092DC75B3A53}" sibTransId="{029E0163-8DF0-49EA-8065-583035B70F5B}"/>
    <dgm:cxn modelId="{041E4E04-014F-4815-A56B-0482849ED0C8}" type="presOf" srcId="{F3052B4A-94A2-4DFE-BEE8-B301107AF41F}" destId="{671EAA81-8FE4-4BFC-B668-9D6DD85964EF}" srcOrd="0" destOrd="0" presId="urn:microsoft.com/office/officeart/2005/8/layout/lProcess3"/>
    <dgm:cxn modelId="{135844C5-128B-4649-83D2-359C9EBD6DAC}" srcId="{B1AB90AE-D8E6-4CEA-ABF3-2B055D8EE51D}" destId="{E9A92BD7-BFBC-418F-8D4D-D652FA242AD3}" srcOrd="6" destOrd="0" parTransId="{96AE6CCE-5FF6-4087-A7D7-CEB3BBD13C06}" sibTransId="{4B5762EC-7173-48DC-8FD2-BDBB5D3D69F7}"/>
    <dgm:cxn modelId="{3CF996FB-55DC-4B5C-B337-63E734C63BD6}" srcId="{AB858241-AC86-4B3D-AB3C-BE2368E13FC8}" destId="{FBA34AC0-438E-48DF-B919-5C79286EBE11}" srcOrd="0" destOrd="0" parTransId="{A05BA121-6E5D-4E14-AFA9-F1AD01B814CB}" sibTransId="{334924A6-E9A4-4433-A951-0BB97C4594B3}"/>
    <dgm:cxn modelId="{AB320FD6-E35C-4656-89C0-D847F23E0FA1}" srcId="{D465878C-4D7D-486A-86FA-A535C2DFCC87}" destId="{1404A039-A898-4CA9-8BC1-21E472C0700A}" srcOrd="0" destOrd="0" parTransId="{1221BE83-9FF6-4A00-A317-5423719C3781}" sibTransId="{20CBDB93-8826-4DF7-BA76-CCF8041F7FBD}"/>
    <dgm:cxn modelId="{492489DC-327A-4197-A158-39C28CA570DA}" srcId="{B1AB90AE-D8E6-4CEA-ABF3-2B055D8EE51D}" destId="{911073D3-43DB-47A2-97BA-82D2D5EDA162}" srcOrd="3" destOrd="0" parTransId="{9CF90C99-8ABF-4B8F-BC66-75A63174F513}" sibTransId="{0455015B-BC5E-4972-88A6-4DB0CE21AF52}"/>
    <dgm:cxn modelId="{48145743-C2B6-4293-84AF-E8C192A82034}" srcId="{B1AB90AE-D8E6-4CEA-ABF3-2B055D8EE51D}" destId="{4B902918-819C-4809-A11C-58DAAF4E3DA4}" srcOrd="4" destOrd="0" parTransId="{8D12EC06-2636-4DF4-B2E1-553E2C57C736}" sibTransId="{AD68E9FA-FDF1-43EA-9BA0-B5E42478BEAE}"/>
    <dgm:cxn modelId="{5B769247-2E7C-4FDE-90FC-106853B70691}" srcId="{B1AB90AE-D8E6-4CEA-ABF3-2B055D8EE51D}" destId="{7E0AAD46-8B95-42CA-B66B-F1577BDED96B}" srcOrd="5" destOrd="0" parTransId="{D5584848-6A9F-4C9D-BA1C-A04DFE5C5E65}" sibTransId="{A06AC610-BDA9-486B-9600-4FE783D9394B}"/>
    <dgm:cxn modelId="{C470ADC7-BD58-449D-BB97-F8275E1E8109}" type="presOf" srcId="{7F017E40-61B8-4A29-B924-2B540668F32C}" destId="{0D23631B-B682-4C57-BED6-B0D0BFE2823D}" srcOrd="0" destOrd="0" presId="urn:microsoft.com/office/officeart/2005/8/layout/lProcess3"/>
    <dgm:cxn modelId="{2A3C1AA2-045D-460A-846B-A975352B0B07}" srcId="{B1AB90AE-D8E6-4CEA-ABF3-2B055D8EE51D}" destId="{7F017E40-61B8-4A29-B924-2B540668F32C}" srcOrd="8" destOrd="0" parTransId="{70156253-6219-44A5-AFEA-79A0EDC99A67}" sibTransId="{1073A7C9-8D04-44DD-9C54-A6D33656890C}"/>
    <dgm:cxn modelId="{72AF673D-D6D6-475F-A574-DA54C0B4C21E}" srcId="{B9976E5F-CD23-476E-8E52-C38D060B73B6}" destId="{92EAB34C-0D06-4762-9450-F09D2C4F840E}" srcOrd="1" destOrd="0" parTransId="{8D2A3169-F904-4350-A80C-6BFA38A19BA9}" sibTransId="{B5996003-FAF0-4846-B0F0-56048A16FF6F}"/>
    <dgm:cxn modelId="{95CBCEA6-E7ED-490B-896C-4F12F4FB8D44}" type="presOf" srcId="{D465878C-4D7D-486A-86FA-A535C2DFCC87}" destId="{6446FEC5-A276-4202-8CB0-9E0D4434F415}" srcOrd="0" destOrd="0" presId="urn:microsoft.com/office/officeart/2005/8/layout/lProcess3"/>
    <dgm:cxn modelId="{F807DA37-5E89-48E0-B927-182BEE9FD58C}" type="presOf" srcId="{92EAB34C-0D06-4762-9450-F09D2C4F840E}" destId="{075E219D-1ECD-40B6-AAAB-13AB19AC8961}" srcOrd="0" destOrd="0" presId="urn:microsoft.com/office/officeart/2005/8/layout/lProcess3"/>
    <dgm:cxn modelId="{52F422A3-2E72-45A3-8F7C-F540584A0969}" type="presOf" srcId="{B1AB90AE-D8E6-4CEA-ABF3-2B055D8EE51D}" destId="{DB287710-CFFD-42D1-8EA7-12FC5B6DE68F}" srcOrd="0" destOrd="0" presId="urn:microsoft.com/office/officeart/2005/8/layout/lProcess3"/>
    <dgm:cxn modelId="{1815611F-BBC1-4638-9664-A65981588EC7}" type="presOf" srcId="{1404A039-A898-4CA9-8BC1-21E472C0700A}" destId="{DB8399B7-700D-44D5-813E-F90FF48C0932}" srcOrd="0" destOrd="0" presId="urn:microsoft.com/office/officeart/2005/8/layout/lProcess3"/>
    <dgm:cxn modelId="{5FADCD35-1FD0-4321-B587-6B28CDE1FA96}" srcId="{B1AB90AE-D8E6-4CEA-ABF3-2B055D8EE51D}" destId="{D055527D-BDF3-4C62-BFD1-F83AB3ED4A34}" srcOrd="7" destOrd="0" parTransId="{E69B7A2C-2781-4979-B1F8-6CE3EBB72CB8}" sibTransId="{D960AC34-6FC1-45C3-89AB-C690B8607B82}"/>
    <dgm:cxn modelId="{A2BA0832-C500-46F8-837C-EFB544275258}" srcId="{B9976E5F-CD23-476E-8E52-C38D060B73B6}" destId="{B1F9D4AD-DA5D-4216-A6E1-3E0BA863C8A7}" srcOrd="0" destOrd="0" parTransId="{D36079F6-F99E-445A-A329-75720D1C7B6B}" sibTransId="{2C7AB470-F48B-4C5C-803C-3401CA0B33E3}"/>
    <dgm:cxn modelId="{E42F8BD3-EF20-4C91-84D4-53CFF4869232}" srcId="{AB858241-AC86-4B3D-AB3C-BE2368E13FC8}" destId="{DF5D746B-5B48-4790-869D-327271B25E50}" srcOrd="1" destOrd="0" parTransId="{15A6217E-DF9F-4FD5-9F05-345A5F426E97}" sibTransId="{D98D32FA-C43D-407C-AB63-3699D5F3C7E9}"/>
    <dgm:cxn modelId="{F4D8FF76-5530-4ABF-8C1C-BB54E7E62275}" type="presOf" srcId="{FBA34AC0-438E-48DF-B919-5C79286EBE11}" destId="{2F3BA7BD-C32F-4691-AEFE-D97A43FE3BE9}" srcOrd="0" destOrd="0" presId="urn:microsoft.com/office/officeart/2005/8/layout/lProcess3"/>
    <dgm:cxn modelId="{ED162729-247D-4C87-BDD6-BBA69DEF4806}" type="presParOf" srcId="{DB287710-CFFD-42D1-8EA7-12FC5B6DE68F}" destId="{F3064DE4-3010-46CB-A301-2116D52C7975}" srcOrd="0" destOrd="0" presId="urn:microsoft.com/office/officeart/2005/8/layout/lProcess3"/>
    <dgm:cxn modelId="{E8696F27-F958-4C99-9D65-747F685C76BF}" type="presParOf" srcId="{F3064DE4-3010-46CB-A301-2116D52C7975}" destId="{6446FEC5-A276-4202-8CB0-9E0D4434F415}" srcOrd="0" destOrd="0" presId="urn:microsoft.com/office/officeart/2005/8/layout/lProcess3"/>
    <dgm:cxn modelId="{A7D47969-7038-444C-988B-05381637F6E8}" type="presParOf" srcId="{F3064DE4-3010-46CB-A301-2116D52C7975}" destId="{8D14EE1E-0181-4F8E-820B-7B0BC4D2F24A}" srcOrd="1" destOrd="0" presId="urn:microsoft.com/office/officeart/2005/8/layout/lProcess3"/>
    <dgm:cxn modelId="{C9F68D3A-8765-4D7E-B908-E678DB01EF5E}" type="presParOf" srcId="{F3064DE4-3010-46CB-A301-2116D52C7975}" destId="{DB8399B7-700D-44D5-813E-F90FF48C0932}" srcOrd="2" destOrd="0" presId="urn:microsoft.com/office/officeart/2005/8/layout/lProcess3"/>
    <dgm:cxn modelId="{E685C1F2-2170-4DB1-87E6-5B449923DD10}" type="presParOf" srcId="{F3064DE4-3010-46CB-A301-2116D52C7975}" destId="{EE27210D-DD0D-487C-9DFA-EE8792D3B07D}" srcOrd="3" destOrd="0" presId="urn:microsoft.com/office/officeart/2005/8/layout/lProcess3"/>
    <dgm:cxn modelId="{DAE4A0B2-FA20-413B-852C-314CF5EEC6D4}" type="presParOf" srcId="{F3064DE4-3010-46CB-A301-2116D52C7975}" destId="{671EAA81-8FE4-4BFC-B668-9D6DD85964EF}" srcOrd="4" destOrd="0" presId="urn:microsoft.com/office/officeart/2005/8/layout/lProcess3"/>
    <dgm:cxn modelId="{AD6D06C2-C453-48A2-9702-4B2A1AE1AC6D}" type="presParOf" srcId="{DB287710-CFFD-42D1-8EA7-12FC5B6DE68F}" destId="{1B091CD1-1B9E-48DA-9FCB-88B45A7C78DF}" srcOrd="1" destOrd="0" presId="urn:microsoft.com/office/officeart/2005/8/layout/lProcess3"/>
    <dgm:cxn modelId="{4D98DCD0-136C-46C4-81B6-6EF0C33EA1F4}" type="presParOf" srcId="{DB287710-CFFD-42D1-8EA7-12FC5B6DE68F}" destId="{5E355585-7B20-4C98-8B2C-FC5C1A5DEAE1}" srcOrd="2" destOrd="0" presId="urn:microsoft.com/office/officeart/2005/8/layout/lProcess3"/>
    <dgm:cxn modelId="{65ABA795-FC25-48CD-906F-C28EAF846018}" type="presParOf" srcId="{5E355585-7B20-4C98-8B2C-FC5C1A5DEAE1}" destId="{38F17137-89D0-4EA3-8B12-DECFD48C91E1}" srcOrd="0" destOrd="0" presId="urn:microsoft.com/office/officeart/2005/8/layout/lProcess3"/>
    <dgm:cxn modelId="{C00684D9-019A-4C20-822D-0CDD818124A9}" type="presParOf" srcId="{5E355585-7B20-4C98-8B2C-FC5C1A5DEAE1}" destId="{B0811F43-E8CD-4F7F-972A-1FF02289D249}" srcOrd="1" destOrd="0" presId="urn:microsoft.com/office/officeart/2005/8/layout/lProcess3"/>
    <dgm:cxn modelId="{0AA23C5A-9BBD-4234-90D4-FC4B5491817C}" type="presParOf" srcId="{5E355585-7B20-4C98-8B2C-FC5C1A5DEAE1}" destId="{2F3BA7BD-C32F-4691-AEFE-D97A43FE3BE9}" srcOrd="2" destOrd="0" presId="urn:microsoft.com/office/officeart/2005/8/layout/lProcess3"/>
    <dgm:cxn modelId="{6988AB46-AC2F-4FEA-9BEA-27E45E7C4FCB}" type="presParOf" srcId="{5E355585-7B20-4C98-8B2C-FC5C1A5DEAE1}" destId="{02706DC4-64E5-4EAD-8319-363C447411C5}" srcOrd="3" destOrd="0" presId="urn:microsoft.com/office/officeart/2005/8/layout/lProcess3"/>
    <dgm:cxn modelId="{184B1D73-5E92-40A2-A8B1-D75754A74550}" type="presParOf" srcId="{5E355585-7B20-4C98-8B2C-FC5C1A5DEAE1}" destId="{7DDABBA1-4199-49C1-A8E2-E904145848C4}" srcOrd="4" destOrd="0" presId="urn:microsoft.com/office/officeart/2005/8/layout/lProcess3"/>
    <dgm:cxn modelId="{7A347BD3-DC63-4DD1-A797-C81901597079}" type="presParOf" srcId="{DB287710-CFFD-42D1-8EA7-12FC5B6DE68F}" destId="{C903C97E-057E-4047-85F6-35C0D8AA3368}" srcOrd="3" destOrd="0" presId="urn:microsoft.com/office/officeart/2005/8/layout/lProcess3"/>
    <dgm:cxn modelId="{248A1D40-6D4D-45E7-8757-E58C433B93CE}" type="presParOf" srcId="{DB287710-CFFD-42D1-8EA7-12FC5B6DE68F}" destId="{F6A8DB62-FE3F-4BCC-B03C-EDAE74FFC721}" srcOrd="4" destOrd="0" presId="urn:microsoft.com/office/officeart/2005/8/layout/lProcess3"/>
    <dgm:cxn modelId="{58767484-A81E-44F0-B610-562C6424E972}" type="presParOf" srcId="{F6A8DB62-FE3F-4BCC-B03C-EDAE74FFC721}" destId="{CA15BB03-56B2-4C18-8E2B-A4AAF3916537}" srcOrd="0" destOrd="0" presId="urn:microsoft.com/office/officeart/2005/8/layout/lProcess3"/>
    <dgm:cxn modelId="{1C1EA4F8-96F1-4F08-A7D1-06FFC231CECD}" type="presParOf" srcId="{F6A8DB62-FE3F-4BCC-B03C-EDAE74FFC721}" destId="{1397A078-1756-4919-8C53-946757FE5BFB}" srcOrd="1" destOrd="0" presId="urn:microsoft.com/office/officeart/2005/8/layout/lProcess3"/>
    <dgm:cxn modelId="{C8A06414-D896-418C-B41E-C2C4C534FF08}" type="presParOf" srcId="{F6A8DB62-FE3F-4BCC-B03C-EDAE74FFC721}" destId="{6DCF7672-8D76-4C85-A7F3-0B7B404CC9A6}" srcOrd="2" destOrd="0" presId="urn:microsoft.com/office/officeart/2005/8/layout/lProcess3"/>
    <dgm:cxn modelId="{43B46BA6-41D4-4DCF-9F55-DA830BFEEFD1}" type="presParOf" srcId="{F6A8DB62-FE3F-4BCC-B03C-EDAE74FFC721}" destId="{18FF6C27-4E79-421A-A07B-EB5E8304F274}" srcOrd="3" destOrd="0" presId="urn:microsoft.com/office/officeart/2005/8/layout/lProcess3"/>
    <dgm:cxn modelId="{293A87FB-E152-477F-B5E9-3E24CBA3B1AE}" type="presParOf" srcId="{F6A8DB62-FE3F-4BCC-B03C-EDAE74FFC721}" destId="{075E219D-1ECD-40B6-AAAB-13AB19AC8961}" srcOrd="4" destOrd="0" presId="urn:microsoft.com/office/officeart/2005/8/layout/lProcess3"/>
    <dgm:cxn modelId="{D27E7528-4651-414F-AF24-7582A60584EC}" type="presParOf" srcId="{DB287710-CFFD-42D1-8EA7-12FC5B6DE68F}" destId="{7C0FC3F2-FB2E-4C0C-B8AA-E1BEDE541213}" srcOrd="5" destOrd="0" presId="urn:microsoft.com/office/officeart/2005/8/layout/lProcess3"/>
    <dgm:cxn modelId="{95C83700-3D8C-4681-BF12-98D163FBCC3F}" type="presParOf" srcId="{DB287710-CFFD-42D1-8EA7-12FC5B6DE68F}" destId="{8681DB89-F291-43C2-AC6F-ADEC8CFAB816}" srcOrd="6" destOrd="0" presId="urn:microsoft.com/office/officeart/2005/8/layout/lProcess3"/>
    <dgm:cxn modelId="{2B9179F9-2711-4C99-9DC9-F2BE1CE1C9EA}" type="presParOf" srcId="{8681DB89-F291-43C2-AC6F-ADEC8CFAB816}" destId="{B2A6C2E1-D7DA-493F-93E6-B57CA2306F1B}" srcOrd="0" destOrd="0" presId="urn:microsoft.com/office/officeart/2005/8/layout/lProcess3"/>
    <dgm:cxn modelId="{81D50251-75C7-44D4-B7A4-3D5C838A66AE}" type="presParOf" srcId="{DB287710-CFFD-42D1-8EA7-12FC5B6DE68F}" destId="{F2B14E83-DAFA-4F6E-B289-770C93ABD04B}" srcOrd="7" destOrd="0" presId="urn:microsoft.com/office/officeart/2005/8/layout/lProcess3"/>
    <dgm:cxn modelId="{803BB942-8620-4D92-88BB-3C98E70CF3B0}" type="presParOf" srcId="{DB287710-CFFD-42D1-8EA7-12FC5B6DE68F}" destId="{6039EBFC-085E-46D1-A2C9-AA4316E38EA5}" srcOrd="8" destOrd="0" presId="urn:microsoft.com/office/officeart/2005/8/layout/lProcess3"/>
    <dgm:cxn modelId="{8CF3CCD2-0593-4220-8B3B-1F935E3FBEE4}" type="presParOf" srcId="{6039EBFC-085E-46D1-A2C9-AA4316E38EA5}" destId="{3DDBEC92-F7EA-416B-BACC-3B9971EC9547}" srcOrd="0" destOrd="0" presId="urn:microsoft.com/office/officeart/2005/8/layout/lProcess3"/>
    <dgm:cxn modelId="{AF6080EA-3B82-413A-A6F3-AC988046E59F}" type="presParOf" srcId="{DB287710-CFFD-42D1-8EA7-12FC5B6DE68F}" destId="{50B9A5B5-7F7A-478E-8E7F-81E4A5F70C2D}" srcOrd="9" destOrd="0" presId="urn:microsoft.com/office/officeart/2005/8/layout/lProcess3"/>
    <dgm:cxn modelId="{497A4024-7703-4AED-8FA4-CFEAB721A1FA}" type="presParOf" srcId="{DB287710-CFFD-42D1-8EA7-12FC5B6DE68F}" destId="{AE70E00D-6F3E-48AC-B8E6-C8ED2D844244}" srcOrd="10" destOrd="0" presId="urn:microsoft.com/office/officeart/2005/8/layout/lProcess3"/>
    <dgm:cxn modelId="{EC33A157-E2A8-4BB1-90DF-F39CBF3BDDC2}" type="presParOf" srcId="{AE70E00D-6F3E-48AC-B8E6-C8ED2D844244}" destId="{3053383E-09F9-49F6-8E54-33A510AA00C7}" srcOrd="0" destOrd="0" presId="urn:microsoft.com/office/officeart/2005/8/layout/lProcess3"/>
    <dgm:cxn modelId="{31A7973D-90E4-4F06-ADBD-5F2F25AD8ED0}" type="presParOf" srcId="{DB287710-CFFD-42D1-8EA7-12FC5B6DE68F}" destId="{9217314D-1EFE-4ACD-9361-9DF039B6AA0C}" srcOrd="11" destOrd="0" presId="urn:microsoft.com/office/officeart/2005/8/layout/lProcess3"/>
    <dgm:cxn modelId="{5856F461-36D8-45F5-907B-D90C8D04BB99}" type="presParOf" srcId="{DB287710-CFFD-42D1-8EA7-12FC5B6DE68F}" destId="{7E73B8DA-2B45-470C-8265-4F70FA3754FA}" srcOrd="12" destOrd="0" presId="urn:microsoft.com/office/officeart/2005/8/layout/lProcess3"/>
    <dgm:cxn modelId="{627ADFD4-115E-47E4-A528-093947B9F65C}" type="presParOf" srcId="{7E73B8DA-2B45-470C-8265-4F70FA3754FA}" destId="{A72652C7-C8F0-44B8-A613-A04CC6258ADC}" srcOrd="0" destOrd="0" presId="urn:microsoft.com/office/officeart/2005/8/layout/lProcess3"/>
    <dgm:cxn modelId="{08B1DAB1-AF05-4240-BD94-572CAAF34D73}" type="presParOf" srcId="{DB287710-CFFD-42D1-8EA7-12FC5B6DE68F}" destId="{71712114-774F-4633-846A-52ACBEFFFC04}" srcOrd="13" destOrd="0" presId="urn:microsoft.com/office/officeart/2005/8/layout/lProcess3"/>
    <dgm:cxn modelId="{2CF15051-885A-4D28-8552-D53D6B24785F}" type="presParOf" srcId="{DB287710-CFFD-42D1-8EA7-12FC5B6DE68F}" destId="{687751F0-4EF7-4A9B-91F2-B264DC720A37}" srcOrd="14" destOrd="0" presId="urn:microsoft.com/office/officeart/2005/8/layout/lProcess3"/>
    <dgm:cxn modelId="{91517EB2-EC0C-402B-AA14-D8A4315A68DE}" type="presParOf" srcId="{687751F0-4EF7-4A9B-91F2-B264DC720A37}" destId="{D8236068-5BA1-4D92-9414-A9BECFAD242E}" srcOrd="0" destOrd="0" presId="urn:microsoft.com/office/officeart/2005/8/layout/lProcess3"/>
    <dgm:cxn modelId="{6FCBFE86-1132-458E-AAF7-6430CD1EBA05}" type="presParOf" srcId="{DB287710-CFFD-42D1-8EA7-12FC5B6DE68F}" destId="{CF6D4AEB-4A38-45DB-BABB-D40021351B18}" srcOrd="15" destOrd="0" presId="urn:microsoft.com/office/officeart/2005/8/layout/lProcess3"/>
    <dgm:cxn modelId="{6547E68E-A200-463C-9ED4-5A5A656DE9E4}" type="presParOf" srcId="{DB287710-CFFD-42D1-8EA7-12FC5B6DE68F}" destId="{FCDE8B47-EB80-4E14-AA91-9253720555E9}" srcOrd="16" destOrd="0" presId="urn:microsoft.com/office/officeart/2005/8/layout/lProcess3"/>
    <dgm:cxn modelId="{244ABCF5-1BF9-4EB0-B784-5B13952F169A}" type="presParOf" srcId="{FCDE8B47-EB80-4E14-AA91-9253720555E9}" destId="{0D23631B-B682-4C57-BED6-B0D0BFE2823D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46FEC5-A276-4202-8CB0-9E0D4434F415}">
      <dsp:nvSpPr>
        <dsp:cNvPr id="0" name=""/>
        <dsp:cNvSpPr/>
      </dsp:nvSpPr>
      <dsp:spPr>
        <a:xfrm>
          <a:off x="3931660" y="1866"/>
          <a:ext cx="1098798" cy="43951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5715" rIns="0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Planning</a:t>
          </a:r>
          <a:endParaRPr lang="en-US" sz="900" kern="1200" dirty="0"/>
        </a:p>
      </dsp:txBody>
      <dsp:txXfrm>
        <a:off x="4151420" y="1866"/>
        <a:ext cx="659279" cy="439519"/>
      </dsp:txXfrm>
    </dsp:sp>
    <dsp:sp modelId="{DB8399B7-700D-44D5-813E-F90FF48C0932}">
      <dsp:nvSpPr>
        <dsp:cNvPr id="0" name=""/>
        <dsp:cNvSpPr/>
      </dsp:nvSpPr>
      <dsp:spPr>
        <a:xfrm>
          <a:off x="4887614" y="39225"/>
          <a:ext cx="912002" cy="364800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5080" rIns="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Participants</a:t>
          </a:r>
          <a:endParaRPr lang="en-US" sz="800" kern="1200" dirty="0"/>
        </a:p>
      </dsp:txBody>
      <dsp:txXfrm>
        <a:off x="5070014" y="39225"/>
        <a:ext cx="547202" cy="364800"/>
      </dsp:txXfrm>
    </dsp:sp>
    <dsp:sp modelId="{671EAA81-8FE4-4BFC-B668-9D6DD85964EF}">
      <dsp:nvSpPr>
        <dsp:cNvPr id="0" name=""/>
        <dsp:cNvSpPr/>
      </dsp:nvSpPr>
      <dsp:spPr>
        <a:xfrm>
          <a:off x="5671936" y="39225"/>
          <a:ext cx="912002" cy="364800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5080" rIns="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Goals</a:t>
          </a:r>
          <a:endParaRPr lang="en-US" sz="800" kern="1200" dirty="0"/>
        </a:p>
      </dsp:txBody>
      <dsp:txXfrm>
        <a:off x="5854336" y="39225"/>
        <a:ext cx="547202" cy="364800"/>
      </dsp:txXfrm>
    </dsp:sp>
    <dsp:sp modelId="{38F17137-89D0-4EA3-8B12-DECFD48C91E1}">
      <dsp:nvSpPr>
        <dsp:cNvPr id="0" name=""/>
        <dsp:cNvSpPr/>
      </dsp:nvSpPr>
      <dsp:spPr>
        <a:xfrm>
          <a:off x="3931660" y="502918"/>
          <a:ext cx="1098798" cy="43951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5715" rIns="0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Contract</a:t>
          </a:r>
          <a:endParaRPr lang="en-US" sz="900" kern="1200" dirty="0"/>
        </a:p>
      </dsp:txBody>
      <dsp:txXfrm>
        <a:off x="4151420" y="502918"/>
        <a:ext cx="659279" cy="439519"/>
      </dsp:txXfrm>
    </dsp:sp>
    <dsp:sp modelId="{2F3BA7BD-C32F-4691-AEFE-D97A43FE3BE9}">
      <dsp:nvSpPr>
        <dsp:cNvPr id="0" name=""/>
        <dsp:cNvSpPr/>
      </dsp:nvSpPr>
      <dsp:spPr>
        <a:xfrm>
          <a:off x="4887614" y="540277"/>
          <a:ext cx="912002" cy="364800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5080" rIns="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Value/Term</a:t>
          </a:r>
          <a:endParaRPr lang="en-US" sz="800" kern="1200" dirty="0"/>
        </a:p>
      </dsp:txBody>
      <dsp:txXfrm>
        <a:off x="5070014" y="540277"/>
        <a:ext cx="547202" cy="364800"/>
      </dsp:txXfrm>
    </dsp:sp>
    <dsp:sp modelId="{7DDABBA1-4199-49C1-A8E2-E904145848C4}">
      <dsp:nvSpPr>
        <dsp:cNvPr id="0" name=""/>
        <dsp:cNvSpPr/>
      </dsp:nvSpPr>
      <dsp:spPr>
        <a:xfrm>
          <a:off x="5671936" y="540277"/>
          <a:ext cx="912002" cy="364800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5080" rIns="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SOW</a:t>
          </a: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UPB / Tech</a:t>
          </a:r>
          <a:endParaRPr lang="en-US" sz="800" kern="1200" dirty="0"/>
        </a:p>
      </dsp:txBody>
      <dsp:txXfrm>
        <a:off x="5854336" y="540277"/>
        <a:ext cx="547202" cy="364800"/>
      </dsp:txXfrm>
    </dsp:sp>
    <dsp:sp modelId="{CA15BB03-56B2-4C18-8E2B-A4AAF3916537}">
      <dsp:nvSpPr>
        <dsp:cNvPr id="0" name=""/>
        <dsp:cNvSpPr/>
      </dsp:nvSpPr>
      <dsp:spPr>
        <a:xfrm>
          <a:off x="3931660" y="1003970"/>
          <a:ext cx="1098798" cy="43951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5715" rIns="0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Bid/Selection</a:t>
          </a:r>
          <a:endParaRPr lang="en-US" sz="900" kern="1200" dirty="0"/>
        </a:p>
      </dsp:txBody>
      <dsp:txXfrm>
        <a:off x="4151420" y="1003970"/>
        <a:ext cx="659279" cy="439519"/>
      </dsp:txXfrm>
    </dsp:sp>
    <dsp:sp modelId="{6DCF7672-8D76-4C85-A7F3-0B7B404CC9A6}">
      <dsp:nvSpPr>
        <dsp:cNvPr id="0" name=""/>
        <dsp:cNvSpPr/>
      </dsp:nvSpPr>
      <dsp:spPr>
        <a:xfrm>
          <a:off x="4887614" y="1041329"/>
          <a:ext cx="912002" cy="364800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5080" rIns="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Marketing</a:t>
          </a:r>
          <a:endParaRPr lang="en-US" sz="800" kern="1200" dirty="0"/>
        </a:p>
      </dsp:txBody>
      <dsp:txXfrm>
        <a:off x="5070014" y="1041329"/>
        <a:ext cx="547202" cy="364800"/>
      </dsp:txXfrm>
    </dsp:sp>
    <dsp:sp modelId="{075E219D-1ECD-40B6-AAAB-13AB19AC8961}">
      <dsp:nvSpPr>
        <dsp:cNvPr id="0" name=""/>
        <dsp:cNvSpPr/>
      </dsp:nvSpPr>
      <dsp:spPr>
        <a:xfrm>
          <a:off x="5671936" y="1041329"/>
          <a:ext cx="912002" cy="364800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5080" rIns="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Criteria</a:t>
          </a:r>
          <a:endParaRPr lang="en-US" sz="800" kern="1200" dirty="0"/>
        </a:p>
      </dsp:txBody>
      <dsp:txXfrm>
        <a:off x="5854336" y="1041329"/>
        <a:ext cx="547202" cy="364800"/>
      </dsp:txXfrm>
    </dsp:sp>
    <dsp:sp modelId="{B2A6C2E1-D7DA-493F-93E6-B57CA2306F1B}">
      <dsp:nvSpPr>
        <dsp:cNvPr id="0" name=""/>
        <dsp:cNvSpPr/>
      </dsp:nvSpPr>
      <dsp:spPr>
        <a:xfrm>
          <a:off x="6444611" y="52718"/>
          <a:ext cx="1027694" cy="33919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5715" rIns="0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Resources</a:t>
          </a:r>
          <a:endParaRPr lang="en-US" sz="900" kern="1200" dirty="0"/>
        </a:p>
      </dsp:txBody>
      <dsp:txXfrm>
        <a:off x="6614206" y="52718"/>
        <a:ext cx="688504" cy="339190"/>
      </dsp:txXfrm>
    </dsp:sp>
    <dsp:sp modelId="{3DDBEC92-F7EA-416B-BACC-3B9971EC9547}">
      <dsp:nvSpPr>
        <dsp:cNvPr id="0" name=""/>
        <dsp:cNvSpPr/>
      </dsp:nvSpPr>
      <dsp:spPr>
        <a:xfrm>
          <a:off x="3923837" y="1471965"/>
          <a:ext cx="1098798" cy="43951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5715" rIns="0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Execution</a:t>
          </a:r>
          <a:endParaRPr lang="en-US" sz="900" kern="1200" dirty="0"/>
        </a:p>
      </dsp:txBody>
      <dsp:txXfrm>
        <a:off x="4143597" y="1471965"/>
        <a:ext cx="659279" cy="439519"/>
      </dsp:txXfrm>
    </dsp:sp>
    <dsp:sp modelId="{3053383E-09F9-49F6-8E54-33A510AA00C7}">
      <dsp:nvSpPr>
        <dsp:cNvPr id="0" name=""/>
        <dsp:cNvSpPr/>
      </dsp:nvSpPr>
      <dsp:spPr>
        <a:xfrm>
          <a:off x="4834026" y="1471965"/>
          <a:ext cx="1098798" cy="43951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5715" rIns="0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Task Orders</a:t>
          </a:r>
          <a:endParaRPr lang="en-US" sz="900" kern="1200" dirty="0"/>
        </a:p>
      </dsp:txBody>
      <dsp:txXfrm>
        <a:off x="5053786" y="1471965"/>
        <a:ext cx="659279" cy="439519"/>
      </dsp:txXfrm>
    </dsp:sp>
    <dsp:sp modelId="{A72652C7-C8F0-44B8-A613-A04CC6258ADC}">
      <dsp:nvSpPr>
        <dsp:cNvPr id="0" name=""/>
        <dsp:cNvSpPr/>
      </dsp:nvSpPr>
      <dsp:spPr>
        <a:xfrm>
          <a:off x="5757269" y="1538614"/>
          <a:ext cx="1098798" cy="43951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5715" rIns="0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Internal Estimates</a:t>
          </a:r>
          <a:endParaRPr lang="en-US" sz="900" kern="1200" dirty="0"/>
        </a:p>
      </dsp:txBody>
      <dsp:txXfrm>
        <a:off x="5977029" y="1538614"/>
        <a:ext cx="659279" cy="439519"/>
      </dsp:txXfrm>
    </dsp:sp>
    <dsp:sp modelId="{D8236068-5BA1-4D92-9414-A9BECFAD242E}">
      <dsp:nvSpPr>
        <dsp:cNvPr id="0" name=""/>
        <dsp:cNvSpPr/>
      </dsp:nvSpPr>
      <dsp:spPr>
        <a:xfrm>
          <a:off x="6673601" y="1538614"/>
          <a:ext cx="1098798" cy="43951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5715" rIns="0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Reporting</a:t>
          </a:r>
          <a:endParaRPr lang="en-US" sz="900" kern="1200" dirty="0"/>
        </a:p>
      </dsp:txBody>
      <dsp:txXfrm>
        <a:off x="6893361" y="1538614"/>
        <a:ext cx="659279" cy="439519"/>
      </dsp:txXfrm>
    </dsp:sp>
    <dsp:sp modelId="{0D23631B-B682-4C57-BED6-B0D0BFE2823D}">
      <dsp:nvSpPr>
        <dsp:cNvPr id="0" name=""/>
        <dsp:cNvSpPr/>
      </dsp:nvSpPr>
      <dsp:spPr>
        <a:xfrm>
          <a:off x="7574747" y="1538614"/>
          <a:ext cx="1098798" cy="43951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5715" rIns="0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Audits</a:t>
          </a:r>
          <a:endParaRPr lang="en-US" sz="900" kern="1200" dirty="0"/>
        </a:p>
      </dsp:txBody>
      <dsp:txXfrm>
        <a:off x="7794507" y="1538614"/>
        <a:ext cx="659279" cy="43951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190583-7F05-446B-A793-7930DA8A6265}" type="datetimeFigureOut">
              <a:rPr lang="en-US" smtClean="0"/>
              <a:t>12/1/2015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ACB927-03B0-49B3-926B-4F80DD1240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3490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ACB927-03B0-49B3-926B-4F80DD12405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0737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0054" y="1124225"/>
            <a:ext cx="12011891" cy="1108364"/>
          </a:xfrm>
        </p:spPr>
        <p:txBody>
          <a:bodyPr anchor="b">
            <a:noAutofit/>
          </a:bodyPr>
          <a:lstStyle>
            <a:lvl1pPr algn="ctr">
              <a:defRPr sz="50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Job Order Contracting 2016 &amp; Beyond!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2855" y="2232589"/>
            <a:ext cx="9144000" cy="426748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Best Management Practices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5409EF4-06F9-4A42-8648-873B4853DF61}" type="datetime1">
              <a:rPr lang="en-US" smtClean="0"/>
              <a:t>12/1/2015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B6B82-DA1F-49EF-8731-FBF67FEDA95A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781864"/>
            <a:ext cx="8992855" cy="3296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12702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16849-2405-42FD-B238-1DF6AE1E9FFC}" type="datetime1">
              <a:rPr lang="en-US" smtClean="0"/>
              <a:t>12/1/2015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B6B82-DA1F-49EF-8731-FBF67FEDA9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8640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4CF76-685A-4437-A712-0D1C139D1031}" type="datetime1">
              <a:rPr lang="en-US" smtClean="0"/>
              <a:t>12/1/2015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B6B82-DA1F-49EF-8731-FBF67FEDA9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0672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3BF1F-134B-472A-853C-4E923CEBA9FF}" type="datetime1">
              <a:rPr lang="en-US" smtClean="0"/>
              <a:t>12/1/2015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Center for Job Order Contracting Excellence</a:t>
            </a:r>
          </a:p>
          <a:p>
            <a:r>
              <a:rPr lang="en-US" dirty="0" smtClean="0"/>
              <a:t>WWW.JOCEXCELLENCE.ORG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B6B82-DA1F-49EF-8731-FBF67FEDA9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1255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FCC13-E2DA-4961-A7EE-071D57DAD4D3}" type="datetime1">
              <a:rPr lang="en-US" smtClean="0"/>
              <a:t>12/1/2015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B6B82-DA1F-49EF-8731-FBF67FEDA9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8600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931D9-41E2-4290-98FD-E2B1AE686DB5}" type="datetime1">
              <a:rPr lang="en-US" smtClean="0"/>
              <a:t>12/1/2015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B6B82-DA1F-49EF-8731-FBF67FEDA9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6616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00C90-ED29-4A0E-A534-A1C2E269CD64}" type="datetime1">
              <a:rPr lang="en-US" smtClean="0"/>
              <a:t>12/1/2015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B6B82-DA1F-49EF-8731-FBF67FEDA9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8767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5D973-AC44-4447-B99C-BFD5C1A8CBAF}" type="datetime1">
              <a:rPr lang="en-US" smtClean="0"/>
              <a:t>12/1/2015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Center for Job Order Contracting Excellence</a:t>
            </a:r>
          </a:p>
          <a:p>
            <a:r>
              <a:rPr lang="en-US" dirty="0" smtClean="0"/>
              <a:t>WWW.JOCEXCELLENCE.ORG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B6B82-DA1F-49EF-8731-FBF67FEDA95A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2473" y="5272176"/>
            <a:ext cx="921330" cy="919283"/>
          </a:xfrm>
          <a:prstGeom prst="rect">
            <a:avLst/>
          </a:prstGeom>
        </p:spPr>
      </p:pic>
      <p:sp>
        <p:nvSpPr>
          <p:cNvPr id="7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19451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5C2A5-3F42-4E90-8747-01060A8FBAB1}" type="datetime1">
              <a:rPr lang="en-US" smtClean="0"/>
              <a:t>12/1/2015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Center for Job Order Contracting Excellence</a:t>
            </a:r>
          </a:p>
          <a:p>
            <a:r>
              <a:rPr lang="en-US" dirty="0" smtClean="0"/>
              <a:t>WWW.JOCEXCELLENCE.ORG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B6B82-DA1F-49EF-8731-FBF67FEDA95A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8724" y="5451915"/>
            <a:ext cx="755076" cy="753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61435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sz="280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sz="240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sz="200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sz="2000">
                <a:solidFill>
                  <a:schemeClr val="bg1">
                    <a:lumMod val="50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7F863-BA9F-4EE1-9899-E02C2939A6E2}" type="datetime1">
              <a:rPr lang="en-US" smtClean="0"/>
              <a:t>12/1/2015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Center for Job Order Contracting Excellence</a:t>
            </a:r>
          </a:p>
          <a:p>
            <a:r>
              <a:rPr lang="en-US" dirty="0" smtClean="0"/>
              <a:t>WWW.JOCEXCELLENCE.ORG</a:t>
            </a:r>
          </a:p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B6B82-DA1F-49EF-8731-FBF67FEDA9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8527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D49E4-5056-400C-9C1C-C36CD50425DF}" type="datetime1">
              <a:rPr lang="en-US" smtClean="0"/>
              <a:t>12/1/2015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B6B82-DA1F-49EF-8731-FBF67FEDA9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729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AA2709-66EA-4963-AEF4-CEC5BE6AF69E}" type="datetime1">
              <a:rPr lang="en-US" smtClean="0"/>
              <a:t>12/1/2015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2B6B82-DA1F-49EF-8731-FBF67FEDA9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1571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wmf"/><Relationship Id="rId5" Type="http://schemas.openxmlformats.org/officeDocument/2006/relationships/image" Target="../media/image7.wmf"/><Relationship Id="rId4" Type="http://schemas.openxmlformats.org/officeDocument/2006/relationships/image" Target="../media/image6.w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mailto:jacob.kashiwagi@asu.edu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mailto:info@jocexcellence.org" TargetMode="Externa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/>
        </p:nvSpPr>
        <p:spPr>
          <a:xfrm>
            <a:off x="-164123" y="356799"/>
            <a:ext cx="12011891" cy="110836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000" kern="1200" baseline="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Job Order Contracting </a:t>
            </a:r>
            <a:endParaRPr lang="en-US" dirty="0" smtClean="0"/>
          </a:p>
          <a:p>
            <a:r>
              <a:rPr lang="en-US" dirty="0" smtClean="0"/>
              <a:t> </a:t>
            </a:r>
            <a:r>
              <a:rPr lang="en-US" dirty="0" smtClean="0"/>
              <a:t>2016 &amp; Beyond!</a:t>
            </a:r>
            <a:endParaRPr lang="en-US" dirty="0"/>
          </a:p>
        </p:txBody>
      </p:sp>
      <p:sp>
        <p:nvSpPr>
          <p:cNvPr id="5" name="Subtitle 2"/>
          <p:cNvSpPr>
            <a:spLocks noGrp="1"/>
          </p:cNvSpPr>
          <p:nvPr/>
        </p:nvSpPr>
        <p:spPr>
          <a:xfrm>
            <a:off x="1269823" y="1358476"/>
            <a:ext cx="9144000" cy="4267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Best Management Practices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/>
        </p:nvSpPr>
        <p:spPr>
          <a:xfrm>
            <a:off x="1356728" y="1785224"/>
            <a:ext cx="9158872" cy="11028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100" dirty="0" smtClean="0"/>
              <a:t>Moderator: 	</a:t>
            </a:r>
            <a:r>
              <a:rPr lang="en-US" sz="1100" b="1" i="1" dirty="0" smtClean="0"/>
              <a:t>Peter Cholakis</a:t>
            </a:r>
            <a:r>
              <a:rPr lang="en-US" sz="1100" dirty="0" smtClean="0"/>
              <a:t>, CJE Board Member</a:t>
            </a:r>
          </a:p>
          <a:p>
            <a:pPr algn="l"/>
            <a:r>
              <a:rPr lang="en-US" sz="1100" dirty="0" smtClean="0"/>
              <a:t>Presenters: </a:t>
            </a:r>
            <a:r>
              <a:rPr lang="en-US" sz="1100" dirty="0"/>
              <a:t>	</a:t>
            </a:r>
            <a:r>
              <a:rPr lang="en-US" sz="1100" b="1" i="1" dirty="0" smtClean="0"/>
              <a:t>Charlie </a:t>
            </a:r>
            <a:r>
              <a:rPr lang="en-US" sz="1100" b="1" i="1" dirty="0" smtClean="0"/>
              <a:t>Bowers</a:t>
            </a:r>
            <a:r>
              <a:rPr lang="en-US" sz="1100" dirty="0" smtClean="0"/>
              <a:t>, </a:t>
            </a:r>
            <a:r>
              <a:rPr lang="en-US" sz="1100" dirty="0"/>
              <a:t>LEED AP - National Secretary, the Center for Job Order Contracting </a:t>
            </a:r>
            <a:r>
              <a:rPr lang="en-US" sz="1100" dirty="0" smtClean="0"/>
              <a:t>Excellence</a:t>
            </a:r>
          </a:p>
          <a:p>
            <a:pPr algn="l"/>
            <a:r>
              <a:rPr lang="en-US" sz="1100" b="1" i="1" dirty="0" smtClean="0"/>
              <a:t>	Jacob Kashiwagi</a:t>
            </a:r>
            <a:r>
              <a:rPr lang="en-US" sz="1100" b="1" i="1" dirty="0"/>
              <a:t>, PhD</a:t>
            </a:r>
            <a:r>
              <a:rPr lang="en-US" sz="1100" i="1" dirty="0"/>
              <a:t>, - Program Manager/Lecturer, Performance Based Studies Research Group, School of Sustainable Engineering and the </a:t>
            </a:r>
            <a:r>
              <a:rPr lang="en-US" sz="1100" i="1" dirty="0" smtClean="0"/>
              <a:t>	Built </a:t>
            </a:r>
            <a:r>
              <a:rPr lang="en-US" sz="1100" i="1" dirty="0"/>
              <a:t>Environment, </a:t>
            </a:r>
            <a:r>
              <a:rPr lang="en-US" sz="1100" i="1" dirty="0" smtClean="0"/>
              <a:t>Ira </a:t>
            </a:r>
            <a:r>
              <a:rPr lang="en-US" sz="1100" i="1" dirty="0"/>
              <a:t>A. Fulton Schools of Engineering, Arizona State University </a:t>
            </a:r>
            <a:endParaRPr lang="en-US" sz="1100" dirty="0" smtClean="0"/>
          </a:p>
          <a:p>
            <a:pPr algn="l"/>
            <a:endParaRPr lang="en-US" sz="1600" dirty="0" smtClean="0"/>
          </a:p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478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Roles and Responsibilities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Center for Job Order Contracting Excellence</a:t>
            </a:r>
          </a:p>
          <a:p>
            <a:r>
              <a:rPr lang="en-US" dirty="0"/>
              <a:t>WWW.JOCEXCELLENCE.ORG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B6B82-DA1F-49EF-8731-FBF67FEDA95A}" type="slidenum">
              <a:rPr lang="en-US" smtClean="0"/>
              <a:t>10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JOC Participants – Owners (Procurement/Contracting, Engineering/DPW, Oversight Groups), Contractors, Subcontractors, COOPs, Consultants, Outsourcing Providers.</a:t>
            </a:r>
          </a:p>
          <a:p>
            <a:r>
              <a:rPr lang="en-US" dirty="0" smtClean="0"/>
              <a:t>Assure quality, on-time, on-budget procurement, delivery of numerous renovation, repair, sustainability, and minor new construction projects.</a:t>
            </a:r>
          </a:p>
          <a:p>
            <a:r>
              <a:rPr lang="en-US" dirty="0" smtClean="0"/>
              <a:t>Compliance with JOC Contract and applicable Regulations.</a:t>
            </a:r>
          </a:p>
          <a:p>
            <a:r>
              <a:rPr lang="en-US" dirty="0" smtClean="0"/>
              <a:t>Monitor and report on JOC Program Key Performance Indicators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89339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Performance Metrics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Center for Job Order Contracting Excellence</a:t>
            </a:r>
          </a:p>
          <a:p>
            <a:r>
              <a:rPr lang="en-US" dirty="0"/>
              <a:t>WWW.JOCEXCELLENCE.ORG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B6B82-DA1F-49EF-8731-FBF67FEDA95A}" type="slidenum">
              <a:rPr lang="en-US" smtClean="0"/>
              <a:t>11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Projects Completed</a:t>
            </a:r>
          </a:p>
          <a:p>
            <a:r>
              <a:rPr lang="en-US" dirty="0" smtClean="0"/>
              <a:t>Projects Completed On-Time / On-Budget</a:t>
            </a:r>
          </a:p>
          <a:p>
            <a:r>
              <a:rPr lang="en-US" dirty="0" smtClean="0"/>
              <a:t>Change Orders</a:t>
            </a:r>
          </a:p>
          <a:p>
            <a:r>
              <a:rPr lang="en-US" dirty="0" smtClean="0"/>
              <a:t>Facility User Satisfaction – Responsiveness / Project Delivery Time / Quality / </a:t>
            </a:r>
          </a:p>
          <a:p>
            <a:r>
              <a:rPr lang="en-US" dirty="0" smtClean="0"/>
              <a:t>Dollars spent on Construction vs. Procurement</a:t>
            </a:r>
          </a:p>
          <a:p>
            <a:r>
              <a:rPr lang="en-US" dirty="0" smtClean="0"/>
              <a:t>Average Project Value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15683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Lessons Learned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Center for Job Order Contracting Excellence</a:t>
            </a:r>
          </a:p>
          <a:p>
            <a:r>
              <a:rPr lang="en-US" dirty="0"/>
              <a:t>WWW.JOCEXCELLENCE.ORG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B6B82-DA1F-49EF-8731-FBF67FEDA95A}" type="slidenum">
              <a:rPr lang="en-US" smtClean="0"/>
              <a:t>12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One size does NOT fit all </a:t>
            </a:r>
          </a:p>
          <a:p>
            <a:r>
              <a:rPr lang="en-US" dirty="0" smtClean="0"/>
              <a:t>Accuracy in volume expectations are important to all parties</a:t>
            </a:r>
          </a:p>
          <a:p>
            <a:r>
              <a:rPr lang="en-US" dirty="0" smtClean="0"/>
              <a:t>Expectations by all parties are a cut above other delivery methods</a:t>
            </a:r>
          </a:p>
          <a:p>
            <a:r>
              <a:rPr lang="en-US" dirty="0" smtClean="0"/>
              <a:t>All Owners and Contractors are NOT suited for JOC</a:t>
            </a:r>
          </a:p>
          <a:p>
            <a:r>
              <a:rPr lang="en-US" dirty="0" smtClean="0"/>
              <a:t>LEAN business management practices are fundamental</a:t>
            </a:r>
          </a:p>
          <a:p>
            <a:r>
              <a:rPr lang="en-US" dirty="0" smtClean="0"/>
              <a:t>Technology beyond spreadsheets is needed  (transparency, productivity, cost effective deployment)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53909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ASU National JOC Study – </a:t>
            </a:r>
            <a:r>
              <a:rPr lang="en-US" i="1" dirty="0" smtClean="0"/>
              <a:t>Research Overview</a:t>
            </a: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B6B82-DA1F-49EF-8731-FBF67FEDA95A}" type="slidenum">
              <a:rPr lang="en-US" smtClean="0"/>
              <a:t>13</a:t>
            </a:fld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945573" y="1498384"/>
            <a:ext cx="2209800" cy="6000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5373" y="1431657"/>
            <a:ext cx="7802064" cy="733527"/>
          </a:xfrm>
          <a:prstGeom prst="rect">
            <a:avLst/>
          </a:prstGeom>
        </p:spPr>
      </p:pic>
      <p:grpSp>
        <p:nvGrpSpPr>
          <p:cNvPr id="8" name="Group 5"/>
          <p:cNvGrpSpPr>
            <a:grpSpLocks/>
          </p:cNvGrpSpPr>
          <p:nvPr/>
        </p:nvGrpSpPr>
        <p:grpSpPr bwMode="auto">
          <a:xfrm>
            <a:off x="1676401" y="5410200"/>
            <a:ext cx="1000125" cy="838200"/>
            <a:chOff x="1800" y="4559"/>
            <a:chExt cx="2536" cy="2221"/>
          </a:xfrm>
        </p:grpSpPr>
        <p:pic>
          <p:nvPicPr>
            <p:cNvPr id="9" name="Picture 6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800" y="4559"/>
              <a:ext cx="2536" cy="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7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800" y="5040"/>
              <a:ext cx="2536" cy="3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Picture 8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800" y="5400"/>
              <a:ext cx="2536" cy="13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2" name="Group 10"/>
          <p:cNvGrpSpPr>
            <a:grpSpLocks/>
          </p:cNvGrpSpPr>
          <p:nvPr/>
        </p:nvGrpSpPr>
        <p:grpSpPr bwMode="auto">
          <a:xfrm>
            <a:off x="5130667" y="5645888"/>
            <a:ext cx="1689100" cy="684213"/>
            <a:chOff x="229" y="2893"/>
            <a:chExt cx="1064" cy="431"/>
          </a:xfrm>
        </p:grpSpPr>
        <p:sp>
          <p:nvSpPr>
            <p:cNvPr id="13" name="Oval 11"/>
            <p:cNvSpPr>
              <a:spLocks noChangeArrowheads="1"/>
            </p:cNvSpPr>
            <p:nvPr/>
          </p:nvSpPr>
          <p:spPr bwMode="auto">
            <a:xfrm>
              <a:off x="283" y="2921"/>
              <a:ext cx="942" cy="382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FFFFE5"/>
                </a:gs>
              </a:gsLst>
              <a:path path="rect">
                <a:fillToRect l="100000" b="10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000" b="1" dirty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cs typeface="Arial" charset="0"/>
              </a:endParaRPr>
            </a:p>
          </p:txBody>
        </p:sp>
        <p:sp>
          <p:nvSpPr>
            <p:cNvPr id="14" name="AutoShape 12"/>
            <p:cNvSpPr>
              <a:spLocks noChangeArrowheads="1"/>
            </p:cNvSpPr>
            <p:nvPr/>
          </p:nvSpPr>
          <p:spPr bwMode="auto">
            <a:xfrm>
              <a:off x="229" y="2893"/>
              <a:ext cx="1064" cy="431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67 w 21600"/>
                <a:gd name="T25" fmla="*/ 3157 h 21600"/>
                <a:gd name="T26" fmla="*/ 18433 w 21600"/>
                <a:gd name="T27" fmla="*/ 18443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1655" y="10800"/>
                  </a:moveTo>
                  <a:cubicBezTo>
                    <a:pt x="1655" y="15851"/>
                    <a:pt x="5749" y="19945"/>
                    <a:pt x="10800" y="19945"/>
                  </a:cubicBezTo>
                  <a:cubicBezTo>
                    <a:pt x="15851" y="19945"/>
                    <a:pt x="19945" y="15851"/>
                    <a:pt x="19945" y="10800"/>
                  </a:cubicBezTo>
                  <a:cubicBezTo>
                    <a:pt x="19945" y="5749"/>
                    <a:pt x="15851" y="1655"/>
                    <a:pt x="10800" y="1655"/>
                  </a:cubicBezTo>
                  <a:cubicBezTo>
                    <a:pt x="5749" y="1655"/>
                    <a:pt x="1655" y="5749"/>
                    <a:pt x="1655" y="10800"/>
                  </a:cubicBezTo>
                  <a:close/>
                </a:path>
              </a:pathLst>
            </a:custGeom>
            <a:gradFill rotWithShape="1">
              <a:gsLst>
                <a:gs pos="0">
                  <a:srgbClr val="000066"/>
                </a:gs>
                <a:gs pos="50000">
                  <a:srgbClr val="8F8FBC"/>
                </a:gs>
                <a:gs pos="100000">
                  <a:srgbClr val="000066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000" b="1" dirty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cs typeface="Arial" charset="0"/>
              </a:endParaRPr>
            </a:p>
          </p:txBody>
        </p:sp>
        <p:sp>
          <p:nvSpPr>
            <p:cNvPr id="15" name="Text Box 13"/>
            <p:cNvSpPr txBox="1">
              <a:spLocks noChangeArrowheads="1"/>
            </p:cNvSpPr>
            <p:nvPr/>
          </p:nvSpPr>
          <p:spPr bwMode="auto">
            <a:xfrm>
              <a:off x="288" y="2962"/>
              <a:ext cx="91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000" b="1" dirty="0">
                  <a:solidFill>
                    <a:schemeClr val="accent1">
                      <a:lumMod val="50000"/>
                    </a:schemeClr>
                  </a:solidFill>
                  <a:latin typeface="Baskerville Old Face" pitchFamily="18" charset="0"/>
                  <a:cs typeface="Arial" charset="0"/>
                </a:rPr>
                <a:t>PBSRG</a:t>
              </a:r>
            </a:p>
          </p:txBody>
        </p:sp>
        <p:sp>
          <p:nvSpPr>
            <p:cNvPr id="16" name="Text Box 14"/>
            <p:cNvSpPr txBox="1">
              <a:spLocks noChangeArrowheads="1"/>
            </p:cNvSpPr>
            <p:nvPr/>
          </p:nvSpPr>
          <p:spPr bwMode="auto">
            <a:xfrm>
              <a:off x="336" y="3132"/>
              <a:ext cx="768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000" dirty="0">
                  <a:solidFill>
                    <a:schemeClr val="accent1">
                      <a:lumMod val="50000"/>
                    </a:schemeClr>
                  </a:solidFill>
                  <a:latin typeface="Baskerville Old Face" pitchFamily="18" charset="0"/>
                  <a:cs typeface="Arial" charset="0"/>
                </a:rPr>
                <a:t>GLOBAL</a:t>
              </a:r>
            </a:p>
          </p:txBody>
        </p:sp>
      </p:grpSp>
      <p:pic>
        <p:nvPicPr>
          <p:cNvPr id="17" name="Picture 1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293180" y="5568895"/>
            <a:ext cx="990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Rectangle 16"/>
          <p:cNvSpPr>
            <a:spLocks noChangeArrowheads="1"/>
          </p:cNvSpPr>
          <p:nvPr/>
        </p:nvSpPr>
        <p:spPr bwMode="auto">
          <a:xfrm>
            <a:off x="3135223" y="3487066"/>
            <a:ext cx="5486400" cy="1803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36" tIns="45718" rIns="91436" bIns="45718" anchor="ctr"/>
          <a:lstStyle/>
          <a:p>
            <a:pPr algn="ctr"/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cs typeface="Arial" charset="0"/>
              </a:rPr>
              <a:t>Jacob Kashiwagi, PhD</a:t>
            </a:r>
          </a:p>
          <a:p>
            <a:pPr algn="ctr"/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cs typeface="Arial" charset="0"/>
              </a:rPr>
              <a:t>Dean Kashiwagi, PhD, P.E., Fulbright Scholar</a:t>
            </a:r>
          </a:p>
          <a:p>
            <a:pPr algn="ctr"/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cs typeface="Arial" charset="0"/>
              </a:rPr>
              <a:t>Research Director</a:t>
            </a:r>
          </a:p>
          <a:p>
            <a:pPr algn="ctr">
              <a:spcBef>
                <a:spcPct val="20000"/>
              </a:spcBef>
            </a:pP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cs typeface="Arial" charset="0"/>
              </a:rPr>
              <a:t>Performance Based Studies Research Group</a:t>
            </a:r>
          </a:p>
          <a:p>
            <a:pPr algn="ctr"/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cs typeface="Arial" charset="0"/>
              </a:rPr>
              <a:t>Pbsrg.com</a:t>
            </a:r>
            <a:endParaRPr lang="en-US" sz="2000" b="1" dirty="0">
              <a:solidFill>
                <a:schemeClr val="accent1">
                  <a:lumMod val="50000"/>
                </a:schemeClr>
              </a:solidFill>
              <a:latin typeface="Tahoma" pitchFamily="34" charset="0"/>
              <a:cs typeface="Arial" charset="0"/>
            </a:endParaRPr>
          </a:p>
          <a:p>
            <a:pPr algn="ctr"/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cs typeface="Arial" charset="0"/>
              </a:rPr>
              <a:t> </a:t>
            </a:r>
          </a:p>
          <a:p>
            <a:pPr algn="ctr"/>
            <a:r>
              <a:rPr lang="en-US" sz="1200" b="1" dirty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  <a:cs typeface="Arial" charset="0"/>
              </a:rPr>
              <a:t/>
            </a:r>
            <a:br>
              <a:rPr lang="en-US" sz="1200" b="1" dirty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  <a:cs typeface="Arial" charset="0"/>
              </a:rPr>
            </a:br>
            <a:r>
              <a:rPr lang="en-US" sz="1200" b="1" dirty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  <a:cs typeface="Arial" charset="0"/>
              </a:rPr>
              <a:t/>
            </a:r>
            <a:br>
              <a:rPr lang="en-US" sz="1200" b="1" dirty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  <a:cs typeface="Arial" charset="0"/>
              </a:rPr>
            </a:br>
            <a:endParaRPr lang="en-US" sz="1200" b="1" dirty="0">
              <a:solidFill>
                <a:schemeClr val="accent1">
                  <a:lumMod val="50000"/>
                </a:schemeClr>
              </a:solidFill>
              <a:latin typeface="Century Gothic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65749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Research Results of Construction Performance </a:t>
            </a:r>
            <a:br>
              <a:rPr lang="en-US" b="1" dirty="0"/>
            </a:br>
            <a:r>
              <a:rPr lang="en-US" b="1" dirty="0"/>
              <a:t>[22 years, 1700 tests, six countries]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Biggest source of risk is the client’s decision making and procurement functions</a:t>
            </a:r>
          </a:p>
          <a:p>
            <a:r>
              <a:rPr lang="en-US" sz="2400" dirty="0"/>
              <a:t>Dutch $1B infrastructure test showed client was responsible for 90% of all project cost and time deviation</a:t>
            </a:r>
          </a:p>
          <a:p>
            <a:r>
              <a:rPr lang="en-US" sz="2400" dirty="0"/>
              <a:t>Minimization of client’s management, direction and control [MDC] of expert vendors will save from 5 – 50% of the client’s costs</a:t>
            </a:r>
          </a:p>
          <a:p>
            <a:r>
              <a:rPr lang="en-US" sz="2400" dirty="0">
                <a:solidFill>
                  <a:schemeClr val="accent3">
                    <a:lumMod val="50000"/>
                  </a:schemeClr>
                </a:solidFill>
              </a:rPr>
              <a:t>JOC is a “low hanging fruit” mechanism to increase value and decrease cost and time</a:t>
            </a:r>
          </a:p>
        </p:txBody>
      </p:sp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9496605" y="5492750"/>
            <a:ext cx="1689100" cy="684213"/>
            <a:chOff x="229" y="2893"/>
            <a:chExt cx="1064" cy="431"/>
          </a:xfrm>
        </p:grpSpPr>
        <p:sp>
          <p:nvSpPr>
            <p:cNvPr id="5" name="Oval 11"/>
            <p:cNvSpPr>
              <a:spLocks noChangeArrowheads="1"/>
            </p:cNvSpPr>
            <p:nvPr/>
          </p:nvSpPr>
          <p:spPr bwMode="auto">
            <a:xfrm>
              <a:off x="283" y="2921"/>
              <a:ext cx="942" cy="382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FFFFE5"/>
                </a:gs>
              </a:gsLst>
              <a:path path="rect">
                <a:fillToRect l="100000" b="10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000" b="1" dirty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cs typeface="Arial" charset="0"/>
              </a:endParaRPr>
            </a:p>
          </p:txBody>
        </p:sp>
        <p:sp>
          <p:nvSpPr>
            <p:cNvPr id="6" name="AutoShape 12"/>
            <p:cNvSpPr>
              <a:spLocks noChangeArrowheads="1"/>
            </p:cNvSpPr>
            <p:nvPr/>
          </p:nvSpPr>
          <p:spPr bwMode="auto">
            <a:xfrm>
              <a:off x="229" y="2893"/>
              <a:ext cx="1064" cy="431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67 w 21600"/>
                <a:gd name="T25" fmla="*/ 3157 h 21600"/>
                <a:gd name="T26" fmla="*/ 18433 w 21600"/>
                <a:gd name="T27" fmla="*/ 18443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1655" y="10800"/>
                  </a:moveTo>
                  <a:cubicBezTo>
                    <a:pt x="1655" y="15851"/>
                    <a:pt x="5749" y="19945"/>
                    <a:pt x="10800" y="19945"/>
                  </a:cubicBezTo>
                  <a:cubicBezTo>
                    <a:pt x="15851" y="19945"/>
                    <a:pt x="19945" y="15851"/>
                    <a:pt x="19945" y="10800"/>
                  </a:cubicBezTo>
                  <a:cubicBezTo>
                    <a:pt x="19945" y="5749"/>
                    <a:pt x="15851" y="1655"/>
                    <a:pt x="10800" y="1655"/>
                  </a:cubicBezTo>
                  <a:cubicBezTo>
                    <a:pt x="5749" y="1655"/>
                    <a:pt x="1655" y="5749"/>
                    <a:pt x="1655" y="10800"/>
                  </a:cubicBezTo>
                  <a:close/>
                </a:path>
              </a:pathLst>
            </a:custGeom>
            <a:gradFill rotWithShape="1">
              <a:gsLst>
                <a:gs pos="0">
                  <a:srgbClr val="000066"/>
                </a:gs>
                <a:gs pos="50000">
                  <a:srgbClr val="8F8FBC"/>
                </a:gs>
                <a:gs pos="100000">
                  <a:srgbClr val="000066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000" b="1" dirty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cs typeface="Arial" charset="0"/>
              </a:endParaRPr>
            </a:p>
          </p:txBody>
        </p:sp>
        <p:sp>
          <p:nvSpPr>
            <p:cNvPr id="7" name="Text Box 13"/>
            <p:cNvSpPr txBox="1">
              <a:spLocks noChangeArrowheads="1"/>
            </p:cNvSpPr>
            <p:nvPr/>
          </p:nvSpPr>
          <p:spPr bwMode="auto">
            <a:xfrm>
              <a:off x="288" y="2962"/>
              <a:ext cx="91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000" b="1" dirty="0">
                  <a:solidFill>
                    <a:schemeClr val="accent1">
                      <a:lumMod val="50000"/>
                    </a:schemeClr>
                  </a:solidFill>
                  <a:latin typeface="Baskerville Old Face" pitchFamily="18" charset="0"/>
                  <a:cs typeface="Arial" charset="0"/>
                </a:rPr>
                <a:t>PBSRG</a:t>
              </a:r>
            </a:p>
          </p:txBody>
        </p:sp>
        <p:sp>
          <p:nvSpPr>
            <p:cNvPr id="8" name="Text Box 14"/>
            <p:cNvSpPr txBox="1">
              <a:spLocks noChangeArrowheads="1"/>
            </p:cNvSpPr>
            <p:nvPr/>
          </p:nvSpPr>
          <p:spPr bwMode="auto">
            <a:xfrm>
              <a:off x="336" y="3132"/>
              <a:ext cx="768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000" dirty="0">
                  <a:solidFill>
                    <a:schemeClr val="accent1">
                      <a:lumMod val="50000"/>
                    </a:schemeClr>
                  </a:solidFill>
                  <a:latin typeface="Baskerville Old Face" pitchFamily="18" charset="0"/>
                  <a:cs typeface="Arial" charset="0"/>
                </a:rPr>
                <a:t>GLOBAL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57542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Research 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55073" y="1571099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Measure the economic </a:t>
            </a:r>
            <a:r>
              <a:rPr lang="en-US" dirty="0"/>
              <a:t>and performance impact of </a:t>
            </a:r>
            <a:r>
              <a:rPr lang="en-US" dirty="0" smtClean="0"/>
              <a:t>Job </a:t>
            </a:r>
            <a:r>
              <a:rPr lang="en-US" dirty="0"/>
              <a:t>Order Contracting (JOC</a:t>
            </a:r>
            <a:r>
              <a:rPr lang="en-US" dirty="0" smtClean="0"/>
              <a:t>).</a:t>
            </a:r>
          </a:p>
          <a:p>
            <a:endParaRPr lang="en-US" dirty="0" smtClean="0"/>
          </a:p>
          <a:p>
            <a:r>
              <a:rPr lang="en-US" dirty="0" smtClean="0"/>
              <a:t>Compare the performance of JOC to other delivery methods (DBB, DB, CM@R, etc.)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Identify how JOC provides value to owners/buyers.</a:t>
            </a:r>
          </a:p>
          <a:p>
            <a:endParaRPr lang="en-US" dirty="0" smtClean="0"/>
          </a:p>
          <a:p>
            <a:r>
              <a:rPr lang="en-US" dirty="0" smtClean="0"/>
              <a:t>Evaluate </a:t>
            </a:r>
            <a:r>
              <a:rPr lang="en-US" dirty="0"/>
              <a:t>and define best practices when utilizing JOC. </a:t>
            </a:r>
          </a:p>
        </p:txBody>
      </p:sp>
    </p:spTree>
    <p:extLst>
      <p:ext uri="{BB962C8B-B14F-4D97-AF65-F5344CB8AC3E}">
        <p14:creationId xmlns:p14="http://schemas.microsoft.com/office/powerpoint/2010/main" val="1408209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spcAft>
                <a:spcPts val="1800"/>
              </a:spcAft>
              <a:buFont typeface="+mj-lt"/>
              <a:buAutoNum type="arabicPeriod"/>
            </a:pPr>
            <a:r>
              <a:rPr lang="en-US" dirty="0"/>
              <a:t>Form a JOC focus group with industry stakeholders.</a:t>
            </a:r>
          </a:p>
          <a:p>
            <a:pPr marL="514350" indent="-514350">
              <a:spcAft>
                <a:spcPts val="1800"/>
              </a:spcAft>
              <a:buFont typeface="+mj-lt"/>
              <a:buAutoNum type="arabicPeriod"/>
            </a:pPr>
            <a:r>
              <a:rPr lang="en-US" dirty="0"/>
              <a:t>Survey JOC owners and contractors.</a:t>
            </a:r>
          </a:p>
          <a:p>
            <a:pPr marL="514350" indent="-514350">
              <a:spcAft>
                <a:spcPts val="1800"/>
              </a:spcAft>
              <a:buFont typeface="+mj-lt"/>
              <a:buAutoNum type="arabicPeriod"/>
            </a:pPr>
            <a:r>
              <a:rPr lang="en-US" dirty="0"/>
              <a:t>Analyze results of the survey</a:t>
            </a:r>
          </a:p>
        </p:txBody>
      </p:sp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9509484" y="5492750"/>
            <a:ext cx="1689100" cy="684213"/>
            <a:chOff x="229" y="2893"/>
            <a:chExt cx="1064" cy="431"/>
          </a:xfrm>
        </p:grpSpPr>
        <p:sp>
          <p:nvSpPr>
            <p:cNvPr id="5" name="Oval 11"/>
            <p:cNvSpPr>
              <a:spLocks noChangeArrowheads="1"/>
            </p:cNvSpPr>
            <p:nvPr/>
          </p:nvSpPr>
          <p:spPr bwMode="auto">
            <a:xfrm>
              <a:off x="283" y="2921"/>
              <a:ext cx="942" cy="382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FFFFE5"/>
                </a:gs>
              </a:gsLst>
              <a:path path="rect">
                <a:fillToRect l="100000" b="10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000" b="1" dirty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cs typeface="Arial" charset="0"/>
              </a:endParaRPr>
            </a:p>
          </p:txBody>
        </p:sp>
        <p:sp>
          <p:nvSpPr>
            <p:cNvPr id="6" name="AutoShape 12"/>
            <p:cNvSpPr>
              <a:spLocks noChangeArrowheads="1"/>
            </p:cNvSpPr>
            <p:nvPr/>
          </p:nvSpPr>
          <p:spPr bwMode="auto">
            <a:xfrm>
              <a:off x="229" y="2893"/>
              <a:ext cx="1064" cy="431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67 w 21600"/>
                <a:gd name="T25" fmla="*/ 3157 h 21600"/>
                <a:gd name="T26" fmla="*/ 18433 w 21600"/>
                <a:gd name="T27" fmla="*/ 18443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1655" y="10800"/>
                  </a:moveTo>
                  <a:cubicBezTo>
                    <a:pt x="1655" y="15851"/>
                    <a:pt x="5749" y="19945"/>
                    <a:pt x="10800" y="19945"/>
                  </a:cubicBezTo>
                  <a:cubicBezTo>
                    <a:pt x="15851" y="19945"/>
                    <a:pt x="19945" y="15851"/>
                    <a:pt x="19945" y="10800"/>
                  </a:cubicBezTo>
                  <a:cubicBezTo>
                    <a:pt x="19945" y="5749"/>
                    <a:pt x="15851" y="1655"/>
                    <a:pt x="10800" y="1655"/>
                  </a:cubicBezTo>
                  <a:cubicBezTo>
                    <a:pt x="5749" y="1655"/>
                    <a:pt x="1655" y="5749"/>
                    <a:pt x="1655" y="10800"/>
                  </a:cubicBezTo>
                  <a:close/>
                </a:path>
              </a:pathLst>
            </a:custGeom>
            <a:gradFill rotWithShape="1">
              <a:gsLst>
                <a:gs pos="0">
                  <a:srgbClr val="000066"/>
                </a:gs>
                <a:gs pos="50000">
                  <a:srgbClr val="8F8FBC"/>
                </a:gs>
                <a:gs pos="100000">
                  <a:srgbClr val="000066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000" b="1" dirty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cs typeface="Arial" charset="0"/>
              </a:endParaRPr>
            </a:p>
          </p:txBody>
        </p:sp>
        <p:sp>
          <p:nvSpPr>
            <p:cNvPr id="7" name="Text Box 13"/>
            <p:cNvSpPr txBox="1">
              <a:spLocks noChangeArrowheads="1"/>
            </p:cNvSpPr>
            <p:nvPr/>
          </p:nvSpPr>
          <p:spPr bwMode="auto">
            <a:xfrm>
              <a:off x="288" y="2962"/>
              <a:ext cx="91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000" b="1" dirty="0">
                  <a:solidFill>
                    <a:schemeClr val="accent1">
                      <a:lumMod val="50000"/>
                    </a:schemeClr>
                  </a:solidFill>
                  <a:latin typeface="Baskerville Old Face" pitchFamily="18" charset="0"/>
                  <a:cs typeface="Arial" charset="0"/>
                </a:rPr>
                <a:t>PBSRG</a:t>
              </a:r>
            </a:p>
          </p:txBody>
        </p:sp>
        <p:sp>
          <p:nvSpPr>
            <p:cNvPr id="8" name="Text Box 14"/>
            <p:cNvSpPr txBox="1">
              <a:spLocks noChangeArrowheads="1"/>
            </p:cNvSpPr>
            <p:nvPr/>
          </p:nvSpPr>
          <p:spPr bwMode="auto">
            <a:xfrm>
              <a:off x="336" y="3132"/>
              <a:ext cx="768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000" dirty="0">
                  <a:solidFill>
                    <a:schemeClr val="accent1">
                      <a:lumMod val="50000"/>
                    </a:schemeClr>
                  </a:solidFill>
                  <a:latin typeface="Baskerville Old Face" pitchFamily="18" charset="0"/>
                  <a:cs typeface="Arial" charset="0"/>
                </a:rPr>
                <a:t>GLOBAL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74163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Collected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dirty="0"/>
              <a:t>Previously published Literature on JOC</a:t>
            </a:r>
            <a:endParaRPr lang="en-US" sz="2400" dirty="0"/>
          </a:p>
          <a:p>
            <a:pPr>
              <a:spcAft>
                <a:spcPts val="1200"/>
              </a:spcAft>
            </a:pPr>
            <a:r>
              <a:rPr lang="en-US" dirty="0"/>
              <a:t>JOC project performance information (time, cost, quality, customer satisfaction).</a:t>
            </a:r>
          </a:p>
          <a:p>
            <a:pPr>
              <a:spcAft>
                <a:spcPts val="1200"/>
              </a:spcAft>
            </a:pPr>
            <a:r>
              <a:rPr lang="en-US" dirty="0"/>
              <a:t>Intangible benefits of using JOC.</a:t>
            </a:r>
          </a:p>
          <a:p>
            <a:pPr>
              <a:spcAft>
                <a:spcPts val="1200"/>
              </a:spcAft>
            </a:pPr>
            <a:r>
              <a:rPr lang="en-US" dirty="0"/>
              <a:t>Comparison of JOC performance to other delivery methods.</a:t>
            </a:r>
          </a:p>
          <a:p>
            <a:pPr>
              <a:spcAft>
                <a:spcPts val="1200"/>
              </a:spcAft>
            </a:pPr>
            <a:r>
              <a:rPr lang="en-US" dirty="0"/>
              <a:t>JOC best practices (common issues, lessons learned, requirements for a successful JOC)</a:t>
            </a:r>
          </a:p>
          <a:p>
            <a:pPr>
              <a:spcAft>
                <a:spcPts val="1200"/>
              </a:spcAft>
            </a:pPr>
            <a:endParaRPr lang="en-US" dirty="0"/>
          </a:p>
          <a:p>
            <a:pPr>
              <a:spcAft>
                <a:spcPts val="1200"/>
              </a:spcAft>
            </a:pPr>
            <a:endParaRPr lang="en-US" dirty="0"/>
          </a:p>
        </p:txBody>
      </p:sp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9522363" y="5492750"/>
            <a:ext cx="1689100" cy="684213"/>
            <a:chOff x="229" y="2893"/>
            <a:chExt cx="1064" cy="431"/>
          </a:xfrm>
        </p:grpSpPr>
        <p:sp>
          <p:nvSpPr>
            <p:cNvPr id="5" name="Oval 11"/>
            <p:cNvSpPr>
              <a:spLocks noChangeArrowheads="1"/>
            </p:cNvSpPr>
            <p:nvPr/>
          </p:nvSpPr>
          <p:spPr bwMode="auto">
            <a:xfrm>
              <a:off x="283" y="2921"/>
              <a:ext cx="942" cy="382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FFFFE5"/>
                </a:gs>
              </a:gsLst>
              <a:path path="rect">
                <a:fillToRect l="100000" b="10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000" b="1" dirty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cs typeface="Arial" charset="0"/>
              </a:endParaRPr>
            </a:p>
          </p:txBody>
        </p:sp>
        <p:sp>
          <p:nvSpPr>
            <p:cNvPr id="6" name="AutoShape 12"/>
            <p:cNvSpPr>
              <a:spLocks noChangeArrowheads="1"/>
            </p:cNvSpPr>
            <p:nvPr/>
          </p:nvSpPr>
          <p:spPr bwMode="auto">
            <a:xfrm>
              <a:off x="229" y="2893"/>
              <a:ext cx="1064" cy="431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67 w 21600"/>
                <a:gd name="T25" fmla="*/ 3157 h 21600"/>
                <a:gd name="T26" fmla="*/ 18433 w 21600"/>
                <a:gd name="T27" fmla="*/ 18443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1655" y="10800"/>
                  </a:moveTo>
                  <a:cubicBezTo>
                    <a:pt x="1655" y="15851"/>
                    <a:pt x="5749" y="19945"/>
                    <a:pt x="10800" y="19945"/>
                  </a:cubicBezTo>
                  <a:cubicBezTo>
                    <a:pt x="15851" y="19945"/>
                    <a:pt x="19945" y="15851"/>
                    <a:pt x="19945" y="10800"/>
                  </a:cubicBezTo>
                  <a:cubicBezTo>
                    <a:pt x="19945" y="5749"/>
                    <a:pt x="15851" y="1655"/>
                    <a:pt x="10800" y="1655"/>
                  </a:cubicBezTo>
                  <a:cubicBezTo>
                    <a:pt x="5749" y="1655"/>
                    <a:pt x="1655" y="5749"/>
                    <a:pt x="1655" y="10800"/>
                  </a:cubicBezTo>
                  <a:close/>
                </a:path>
              </a:pathLst>
            </a:custGeom>
            <a:gradFill rotWithShape="1">
              <a:gsLst>
                <a:gs pos="0">
                  <a:srgbClr val="000066"/>
                </a:gs>
                <a:gs pos="50000">
                  <a:srgbClr val="8F8FBC"/>
                </a:gs>
                <a:gs pos="100000">
                  <a:srgbClr val="000066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000" b="1" dirty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cs typeface="Arial" charset="0"/>
              </a:endParaRPr>
            </a:p>
          </p:txBody>
        </p:sp>
        <p:sp>
          <p:nvSpPr>
            <p:cNvPr id="7" name="Text Box 13"/>
            <p:cNvSpPr txBox="1">
              <a:spLocks noChangeArrowheads="1"/>
            </p:cNvSpPr>
            <p:nvPr/>
          </p:nvSpPr>
          <p:spPr bwMode="auto">
            <a:xfrm>
              <a:off x="288" y="2962"/>
              <a:ext cx="91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000" b="1" dirty="0">
                  <a:solidFill>
                    <a:schemeClr val="accent1">
                      <a:lumMod val="50000"/>
                    </a:schemeClr>
                  </a:solidFill>
                  <a:latin typeface="Baskerville Old Face" pitchFamily="18" charset="0"/>
                  <a:cs typeface="Arial" charset="0"/>
                </a:rPr>
                <a:t>PBSRG</a:t>
              </a:r>
            </a:p>
          </p:txBody>
        </p:sp>
        <p:sp>
          <p:nvSpPr>
            <p:cNvPr id="8" name="Text Box 14"/>
            <p:cNvSpPr txBox="1">
              <a:spLocks noChangeArrowheads="1"/>
            </p:cNvSpPr>
            <p:nvPr/>
          </p:nvSpPr>
          <p:spPr bwMode="auto">
            <a:xfrm>
              <a:off x="336" y="3132"/>
              <a:ext cx="768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000" dirty="0">
                  <a:solidFill>
                    <a:schemeClr val="accent1">
                      <a:lumMod val="50000"/>
                    </a:schemeClr>
                  </a:solidFill>
                  <a:latin typeface="Baskerville Old Face" pitchFamily="18" charset="0"/>
                  <a:cs typeface="Arial" charset="0"/>
                </a:rPr>
                <a:t>GLOBAL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47726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Research Scope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sz="2400" dirty="0"/>
              <a:t>17 industry stakeholders </a:t>
            </a:r>
          </a:p>
          <a:p>
            <a:pPr>
              <a:spcAft>
                <a:spcPts val="1200"/>
              </a:spcAft>
            </a:pPr>
            <a:r>
              <a:rPr lang="en-US" sz="2400" dirty="0"/>
              <a:t>200 organizations contacted</a:t>
            </a:r>
          </a:p>
          <a:p>
            <a:pPr>
              <a:spcAft>
                <a:spcPts val="1200"/>
              </a:spcAft>
            </a:pPr>
            <a:r>
              <a:rPr lang="en-US" sz="2400" dirty="0"/>
              <a:t>58 owners surveyed</a:t>
            </a:r>
          </a:p>
          <a:p>
            <a:pPr>
              <a:spcAft>
                <a:spcPts val="1200"/>
              </a:spcAft>
            </a:pPr>
            <a:r>
              <a:rPr lang="en-US" sz="2400" dirty="0"/>
              <a:t>13 contractors surveyed</a:t>
            </a:r>
          </a:p>
          <a:p>
            <a:pPr>
              <a:spcAft>
                <a:spcPts val="1200"/>
              </a:spcAft>
            </a:pPr>
            <a:r>
              <a:rPr lang="en-US" sz="2400" dirty="0"/>
              <a:t>Projects delivering $5B construction surveyed</a:t>
            </a:r>
          </a:p>
          <a:p>
            <a:pPr>
              <a:spcAft>
                <a:spcPts val="1200"/>
              </a:spcAft>
            </a:pPr>
            <a:r>
              <a:rPr lang="en-US" sz="2400" dirty="0"/>
              <a:t>3,000 data points collected</a:t>
            </a:r>
          </a:p>
        </p:txBody>
      </p:sp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9548120" y="5627687"/>
            <a:ext cx="1689100" cy="684213"/>
            <a:chOff x="229" y="2893"/>
            <a:chExt cx="1064" cy="431"/>
          </a:xfrm>
        </p:grpSpPr>
        <p:sp>
          <p:nvSpPr>
            <p:cNvPr id="5" name="Oval 11"/>
            <p:cNvSpPr>
              <a:spLocks noChangeArrowheads="1"/>
            </p:cNvSpPr>
            <p:nvPr/>
          </p:nvSpPr>
          <p:spPr bwMode="auto">
            <a:xfrm>
              <a:off x="283" y="2921"/>
              <a:ext cx="942" cy="382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FFFFE5"/>
                </a:gs>
              </a:gsLst>
              <a:path path="rect">
                <a:fillToRect l="100000" b="10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000" b="1" dirty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cs typeface="Arial" charset="0"/>
              </a:endParaRPr>
            </a:p>
          </p:txBody>
        </p:sp>
        <p:sp>
          <p:nvSpPr>
            <p:cNvPr id="6" name="AutoShape 12"/>
            <p:cNvSpPr>
              <a:spLocks noChangeArrowheads="1"/>
            </p:cNvSpPr>
            <p:nvPr/>
          </p:nvSpPr>
          <p:spPr bwMode="auto">
            <a:xfrm>
              <a:off x="229" y="2893"/>
              <a:ext cx="1064" cy="431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67 w 21600"/>
                <a:gd name="T25" fmla="*/ 3157 h 21600"/>
                <a:gd name="T26" fmla="*/ 18433 w 21600"/>
                <a:gd name="T27" fmla="*/ 18443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1655" y="10800"/>
                  </a:moveTo>
                  <a:cubicBezTo>
                    <a:pt x="1655" y="15851"/>
                    <a:pt x="5749" y="19945"/>
                    <a:pt x="10800" y="19945"/>
                  </a:cubicBezTo>
                  <a:cubicBezTo>
                    <a:pt x="15851" y="19945"/>
                    <a:pt x="19945" y="15851"/>
                    <a:pt x="19945" y="10800"/>
                  </a:cubicBezTo>
                  <a:cubicBezTo>
                    <a:pt x="19945" y="5749"/>
                    <a:pt x="15851" y="1655"/>
                    <a:pt x="10800" y="1655"/>
                  </a:cubicBezTo>
                  <a:cubicBezTo>
                    <a:pt x="5749" y="1655"/>
                    <a:pt x="1655" y="5749"/>
                    <a:pt x="1655" y="10800"/>
                  </a:cubicBezTo>
                  <a:close/>
                </a:path>
              </a:pathLst>
            </a:custGeom>
            <a:gradFill rotWithShape="1">
              <a:gsLst>
                <a:gs pos="0">
                  <a:srgbClr val="000066"/>
                </a:gs>
                <a:gs pos="50000">
                  <a:srgbClr val="8F8FBC"/>
                </a:gs>
                <a:gs pos="100000">
                  <a:srgbClr val="000066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000" b="1" dirty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cs typeface="Arial" charset="0"/>
              </a:endParaRPr>
            </a:p>
          </p:txBody>
        </p:sp>
        <p:sp>
          <p:nvSpPr>
            <p:cNvPr id="7" name="Text Box 13"/>
            <p:cNvSpPr txBox="1">
              <a:spLocks noChangeArrowheads="1"/>
            </p:cNvSpPr>
            <p:nvPr/>
          </p:nvSpPr>
          <p:spPr bwMode="auto">
            <a:xfrm>
              <a:off x="288" y="2962"/>
              <a:ext cx="91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000" b="1" dirty="0">
                  <a:solidFill>
                    <a:schemeClr val="accent1">
                      <a:lumMod val="50000"/>
                    </a:schemeClr>
                  </a:solidFill>
                  <a:latin typeface="Baskerville Old Face" pitchFamily="18" charset="0"/>
                  <a:cs typeface="Arial" charset="0"/>
                </a:rPr>
                <a:t>PBSRG</a:t>
              </a:r>
            </a:p>
          </p:txBody>
        </p:sp>
        <p:sp>
          <p:nvSpPr>
            <p:cNvPr id="8" name="Text Box 14"/>
            <p:cNvSpPr txBox="1">
              <a:spLocks noChangeArrowheads="1"/>
            </p:cNvSpPr>
            <p:nvPr/>
          </p:nvSpPr>
          <p:spPr bwMode="auto">
            <a:xfrm>
              <a:off x="336" y="3132"/>
              <a:ext cx="768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000" dirty="0">
                  <a:solidFill>
                    <a:schemeClr val="accent1">
                      <a:lumMod val="50000"/>
                    </a:schemeClr>
                  </a:solidFill>
                  <a:latin typeface="Baskerville Old Face" pitchFamily="18" charset="0"/>
                  <a:cs typeface="Arial" charset="0"/>
                </a:rPr>
                <a:t>GLOBAL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10485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Client Participants in the Study</a:t>
            </a:r>
            <a:endParaRPr lang="en-US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/>
          </p:nvPr>
        </p:nvGraphicFramePr>
        <p:xfrm>
          <a:off x="1895476" y="1464659"/>
          <a:ext cx="8353424" cy="45011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8501357" y="2494539"/>
            <a:ext cx="5745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(11)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298674" y="3116753"/>
            <a:ext cx="5745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(24)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460515" y="3758793"/>
            <a:ext cx="5745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(3)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910004" y="4380121"/>
            <a:ext cx="5745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(3)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181719" y="5013917"/>
            <a:ext cx="5745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(2)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4250718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690688"/>
            <a:ext cx="10515600" cy="435133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Definition of JOC</a:t>
            </a:r>
          </a:p>
          <a:p>
            <a:r>
              <a:rPr lang="en-US" dirty="0" smtClean="0"/>
              <a:t>JOC Best Management Practice Areas</a:t>
            </a:r>
          </a:p>
          <a:p>
            <a:r>
              <a:rPr lang="en-US" dirty="0" smtClean="0"/>
              <a:t>Defining Characteristics of a JOC Program</a:t>
            </a:r>
          </a:p>
          <a:p>
            <a:r>
              <a:rPr lang="en-US" dirty="0" smtClean="0"/>
              <a:t>Experience, Capability, and Technology Requirements</a:t>
            </a:r>
          </a:p>
          <a:p>
            <a:r>
              <a:rPr lang="en-US" dirty="0" smtClean="0"/>
              <a:t>Roles – Owners, Contractors, Subcontractors, Oversight Groups, COOPs, Service Providers</a:t>
            </a:r>
          </a:p>
          <a:p>
            <a:r>
              <a:rPr lang="en-US" dirty="0" smtClean="0"/>
              <a:t>Performance Metrics</a:t>
            </a:r>
          </a:p>
          <a:p>
            <a:r>
              <a:rPr lang="en-US" dirty="0" smtClean="0"/>
              <a:t>Lessons Learned</a:t>
            </a:r>
          </a:p>
          <a:p>
            <a:r>
              <a:rPr lang="en-US" dirty="0" smtClean="0"/>
              <a:t>ASU 2015 National JOC Research Study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B6B82-DA1F-49EF-8731-FBF67FEDA95A}" type="slidenum">
              <a:rPr lang="en-US" smtClean="0"/>
              <a:t>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Center for Job Order Contracting Excellence</a:t>
            </a:r>
          </a:p>
          <a:p>
            <a:r>
              <a:rPr lang="en-US" dirty="0" smtClean="0"/>
              <a:t>WWW.JOCEXCELLENCE.ORG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0444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Final Report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362083"/>
            <a:ext cx="8229600" cy="4755497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 dirty="0"/>
              <a:t>Release date: </a:t>
            </a:r>
            <a:r>
              <a:rPr lang="en-US" dirty="0">
                <a:solidFill>
                  <a:srgbClr val="FF0000"/>
                </a:solidFill>
              </a:rPr>
              <a:t>January 19, 2016</a:t>
            </a:r>
          </a:p>
          <a:p>
            <a:pPr>
              <a:spcAft>
                <a:spcPts val="1200"/>
              </a:spcAft>
            </a:pPr>
            <a:r>
              <a:rPr lang="en-US" dirty="0"/>
              <a:t>The study is still open to any owners that would like to participate. </a:t>
            </a:r>
          </a:p>
          <a:p>
            <a:pPr>
              <a:spcAft>
                <a:spcPts val="1200"/>
              </a:spcAft>
            </a:pPr>
            <a:r>
              <a:rPr lang="en-US" dirty="0"/>
              <a:t>How to find out more:</a:t>
            </a:r>
          </a:p>
          <a:p>
            <a:pPr lvl="1">
              <a:spcAft>
                <a:spcPts val="1200"/>
              </a:spcAft>
            </a:pPr>
            <a:r>
              <a:rPr lang="en-US" dirty="0"/>
              <a:t>Attend Best Value Conference - </a:t>
            </a:r>
            <a:r>
              <a:rPr lang="en-US" dirty="0">
                <a:solidFill>
                  <a:srgbClr val="FF0000"/>
                </a:solidFill>
              </a:rPr>
              <a:t>Jan 18 - 22, 2016 </a:t>
            </a:r>
          </a:p>
          <a:p>
            <a:pPr lvl="1">
              <a:spcAft>
                <a:spcPts val="1200"/>
              </a:spcAft>
            </a:pPr>
            <a:r>
              <a:rPr lang="en-US" dirty="0">
                <a:solidFill>
                  <a:srgbClr val="FF0000"/>
                </a:solidFill>
              </a:rPr>
              <a:t>Contact PBSRG</a:t>
            </a:r>
          </a:p>
          <a:p>
            <a:pPr lvl="2">
              <a:spcAft>
                <a:spcPts val="1200"/>
              </a:spcAft>
            </a:pPr>
            <a:r>
              <a:rPr lang="en-US" dirty="0"/>
              <a:t>Jacob Kashiwagi – </a:t>
            </a:r>
            <a:r>
              <a:rPr lang="en-US" dirty="0">
                <a:hlinkClick r:id="rId2"/>
              </a:rPr>
              <a:t>jacob.kashiwagi@asu.edu</a:t>
            </a:r>
            <a:endParaRPr lang="en-US" dirty="0"/>
          </a:p>
          <a:p>
            <a:pPr lvl="2"/>
            <a:endParaRPr lang="en-US" dirty="0"/>
          </a:p>
        </p:txBody>
      </p:sp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5130667" y="5645888"/>
            <a:ext cx="1689100" cy="684213"/>
            <a:chOff x="229" y="2893"/>
            <a:chExt cx="1064" cy="431"/>
          </a:xfrm>
        </p:grpSpPr>
        <p:sp>
          <p:nvSpPr>
            <p:cNvPr id="5" name="Oval 11"/>
            <p:cNvSpPr>
              <a:spLocks noChangeArrowheads="1"/>
            </p:cNvSpPr>
            <p:nvPr/>
          </p:nvSpPr>
          <p:spPr bwMode="auto">
            <a:xfrm>
              <a:off x="283" y="2921"/>
              <a:ext cx="942" cy="382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FFFFE5"/>
                </a:gs>
              </a:gsLst>
              <a:path path="rect">
                <a:fillToRect l="100000" b="10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000" b="1" dirty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cs typeface="Arial" charset="0"/>
              </a:endParaRPr>
            </a:p>
          </p:txBody>
        </p:sp>
        <p:sp>
          <p:nvSpPr>
            <p:cNvPr id="6" name="AutoShape 12"/>
            <p:cNvSpPr>
              <a:spLocks noChangeArrowheads="1"/>
            </p:cNvSpPr>
            <p:nvPr/>
          </p:nvSpPr>
          <p:spPr bwMode="auto">
            <a:xfrm>
              <a:off x="229" y="2893"/>
              <a:ext cx="1064" cy="431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67 w 21600"/>
                <a:gd name="T25" fmla="*/ 3157 h 21600"/>
                <a:gd name="T26" fmla="*/ 18433 w 21600"/>
                <a:gd name="T27" fmla="*/ 18443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1655" y="10800"/>
                  </a:moveTo>
                  <a:cubicBezTo>
                    <a:pt x="1655" y="15851"/>
                    <a:pt x="5749" y="19945"/>
                    <a:pt x="10800" y="19945"/>
                  </a:cubicBezTo>
                  <a:cubicBezTo>
                    <a:pt x="15851" y="19945"/>
                    <a:pt x="19945" y="15851"/>
                    <a:pt x="19945" y="10800"/>
                  </a:cubicBezTo>
                  <a:cubicBezTo>
                    <a:pt x="19945" y="5749"/>
                    <a:pt x="15851" y="1655"/>
                    <a:pt x="10800" y="1655"/>
                  </a:cubicBezTo>
                  <a:cubicBezTo>
                    <a:pt x="5749" y="1655"/>
                    <a:pt x="1655" y="5749"/>
                    <a:pt x="1655" y="10800"/>
                  </a:cubicBezTo>
                  <a:close/>
                </a:path>
              </a:pathLst>
            </a:custGeom>
            <a:gradFill rotWithShape="1">
              <a:gsLst>
                <a:gs pos="0">
                  <a:srgbClr val="000066"/>
                </a:gs>
                <a:gs pos="50000">
                  <a:srgbClr val="8F8FBC"/>
                </a:gs>
                <a:gs pos="100000">
                  <a:srgbClr val="000066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000" b="1" dirty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cs typeface="Arial" charset="0"/>
              </a:endParaRPr>
            </a:p>
          </p:txBody>
        </p:sp>
        <p:sp>
          <p:nvSpPr>
            <p:cNvPr id="7" name="Text Box 13"/>
            <p:cNvSpPr txBox="1">
              <a:spLocks noChangeArrowheads="1"/>
            </p:cNvSpPr>
            <p:nvPr/>
          </p:nvSpPr>
          <p:spPr bwMode="auto">
            <a:xfrm>
              <a:off x="288" y="2962"/>
              <a:ext cx="91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000" b="1" dirty="0">
                  <a:solidFill>
                    <a:schemeClr val="accent1">
                      <a:lumMod val="50000"/>
                    </a:schemeClr>
                  </a:solidFill>
                  <a:latin typeface="Baskerville Old Face" pitchFamily="18" charset="0"/>
                  <a:cs typeface="Arial" charset="0"/>
                </a:rPr>
                <a:t>PBSRG</a:t>
              </a:r>
            </a:p>
          </p:txBody>
        </p:sp>
        <p:sp>
          <p:nvSpPr>
            <p:cNvPr id="8" name="Text Box 14"/>
            <p:cNvSpPr txBox="1">
              <a:spLocks noChangeArrowheads="1"/>
            </p:cNvSpPr>
            <p:nvPr/>
          </p:nvSpPr>
          <p:spPr bwMode="auto">
            <a:xfrm>
              <a:off x="336" y="3132"/>
              <a:ext cx="768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000" dirty="0">
                  <a:solidFill>
                    <a:schemeClr val="accent1">
                      <a:lumMod val="50000"/>
                    </a:schemeClr>
                  </a:solidFill>
                  <a:latin typeface="Baskerville Old Face" pitchFamily="18" charset="0"/>
                  <a:cs typeface="Arial" charset="0"/>
                </a:rPr>
                <a:t>GLOBAL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23132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CJE – Contact Information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B6B82-DA1F-49EF-8731-FBF67FEDA95A}" type="slidenum">
              <a:rPr lang="en-US" smtClean="0"/>
              <a:t>21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smtClean="0">
                <a:hlinkClick r:id="rId2"/>
              </a:rPr>
              <a:t>info@jocexcellence.org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0730" y="2501311"/>
            <a:ext cx="4801270" cy="4220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58511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Center for Job Order Contracting Excellence</a:t>
            </a:r>
          </a:p>
          <a:p>
            <a:r>
              <a:rPr lang="en-US" smtClean="0"/>
              <a:t>WWW.JOCEXCELLENCE.ORG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B6B82-DA1F-49EF-8731-FBF67FEDA95A}" type="slidenum">
              <a:rPr lang="en-US" smtClean="0"/>
              <a:t>22</a:t>
            </a:fld>
            <a:endParaRPr lang="en-US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792314022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043629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JOC Definition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Center for Job Order Contracting Excellence</a:t>
            </a:r>
          </a:p>
          <a:p>
            <a:r>
              <a:rPr lang="en-US" dirty="0"/>
              <a:t>WWW.JOCEXCELLENCE.ORG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B6B82-DA1F-49EF-8731-FBF67FEDA95A}" type="slidenum">
              <a:rPr lang="en-US" smtClean="0"/>
              <a:t>3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838200" y="1301517"/>
            <a:ext cx="10515600" cy="435133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1" dirty="0" smtClean="0"/>
              <a:t>Job Order Contracting,  JOC: </a:t>
            </a:r>
            <a:r>
              <a:rPr lang="en-US" i="1" dirty="0"/>
              <a:t>A</a:t>
            </a:r>
            <a:r>
              <a:rPr lang="en-US" i="1" dirty="0" smtClean="0"/>
              <a:t> </a:t>
            </a:r>
            <a:r>
              <a:rPr lang="en-US" i="1" dirty="0"/>
              <a:t>competitively bid, fixed price,  multi-year construction contract based on pre-established unit prices via a construction unit price book/catalog with a multiplier or coefficient applied to the unit prices.  Most established unit price books have a local city cost index.  The contract is an IDIQ or indefinite quantity contract for on-call construction services.</a:t>
            </a:r>
            <a:endParaRPr lang="en-US" i="1" dirty="0" smtClean="0"/>
          </a:p>
          <a:p>
            <a:pPr marL="0" indent="0">
              <a:buNone/>
            </a:pPr>
            <a:endParaRPr lang="en-US" i="1" dirty="0"/>
          </a:p>
          <a:p>
            <a:pPr marL="0" indent="0">
              <a:buNone/>
            </a:pPr>
            <a:r>
              <a:rPr lang="en-US" i="1" dirty="0" smtClean="0"/>
              <a:t>A LEAN, collaborative, construction project delivery method using an Indefinite Delivery, Indefinite Quantity (IDIQ) contract for a specified period of time. </a:t>
            </a:r>
          </a:p>
          <a:p>
            <a:pPr marL="0" indent="0">
              <a:buNone/>
            </a:pPr>
            <a:endParaRPr lang="en-US" i="1" dirty="0" smtClean="0"/>
          </a:p>
          <a:p>
            <a:pPr marL="0" indent="0">
              <a:buNone/>
            </a:pPr>
            <a:r>
              <a:rPr lang="en-US" i="1" dirty="0" smtClean="0"/>
              <a:t>JOC is a form of Alternative Project Delivery Method and Integrated Project Delivery Method. 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8918441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Defining Characteristics of a JOC Program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B6B82-DA1F-49EF-8731-FBF67FEDA95A}" type="slidenum">
              <a:rPr lang="en-US" smtClean="0"/>
              <a:t>4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838200" y="1690688"/>
            <a:ext cx="10515600" cy="4351338"/>
          </a:xfrm>
        </p:spPr>
        <p:txBody>
          <a:bodyPr>
            <a:normAutofit/>
          </a:bodyPr>
          <a:lstStyle/>
          <a:p>
            <a:r>
              <a:rPr lang="en-US" dirty="0" smtClean="0"/>
              <a:t>Collaboration Among Participants – Transparency, Mutual Respect</a:t>
            </a:r>
          </a:p>
          <a:p>
            <a:r>
              <a:rPr lang="en-US" dirty="0" smtClean="0"/>
              <a:t>Shared Risk/Reward</a:t>
            </a:r>
          </a:p>
          <a:p>
            <a:r>
              <a:rPr lang="en-US" dirty="0" smtClean="0"/>
              <a:t>Unit Price Book</a:t>
            </a:r>
          </a:p>
          <a:p>
            <a:r>
              <a:rPr lang="en-US" dirty="0" smtClean="0"/>
              <a:t>Long Term Relationship (3-5 years)</a:t>
            </a:r>
          </a:p>
          <a:p>
            <a:r>
              <a:rPr lang="en-US" dirty="0" smtClean="0"/>
              <a:t>Service Orientation</a:t>
            </a:r>
          </a:p>
          <a:p>
            <a:r>
              <a:rPr lang="en-US" dirty="0" smtClean="0"/>
              <a:t>More Dollars Allocated to Construction </a:t>
            </a:r>
          </a:p>
          <a:p>
            <a:r>
              <a:rPr lang="en-US" dirty="0" smtClean="0"/>
              <a:t>Fewer Change Orders and/or Legal Disputes</a:t>
            </a:r>
          </a:p>
          <a:p>
            <a:r>
              <a:rPr lang="en-US" dirty="0" smtClean="0"/>
              <a:t>Shorter Project Delivery Timelines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42005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JOC – Best Management Practice Areas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B6B82-DA1F-49EF-8731-FBF67FEDA95A}" type="slidenum">
              <a:rPr lang="en-US" smtClean="0"/>
              <a:t>5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Job Order Contracting involves competency in </a:t>
            </a:r>
            <a:r>
              <a:rPr lang="en-US" i="1" dirty="0" smtClean="0"/>
              <a:t>several</a:t>
            </a:r>
            <a:r>
              <a:rPr lang="en-US" dirty="0" smtClean="0"/>
              <a:t> Practice Areas: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 Setting Up a JOC Program</a:t>
            </a:r>
          </a:p>
          <a:p>
            <a:r>
              <a:rPr lang="en-US" dirty="0"/>
              <a:t> </a:t>
            </a:r>
            <a:r>
              <a:rPr lang="en-US" dirty="0" smtClean="0"/>
              <a:t>Managing a JOC Program</a:t>
            </a:r>
          </a:p>
          <a:p>
            <a:r>
              <a:rPr lang="en-US" dirty="0" smtClean="0"/>
              <a:t> Use of a Unit Price Book (UPB), also called a Unit Price Guide (UPG)</a:t>
            </a:r>
          </a:p>
          <a:p>
            <a:r>
              <a:rPr lang="en-US" dirty="0" smtClean="0"/>
              <a:t> Supporting Technology</a:t>
            </a:r>
          </a:p>
          <a:p>
            <a:r>
              <a:rPr lang="en-US" dirty="0"/>
              <a:t> </a:t>
            </a:r>
            <a:r>
              <a:rPr lang="en-US" dirty="0" smtClean="0"/>
              <a:t>Ongoing Education and Continuous Improvement</a:t>
            </a:r>
          </a:p>
          <a:p>
            <a:r>
              <a:rPr lang="en-US" dirty="0"/>
              <a:t> </a:t>
            </a:r>
            <a:r>
              <a:rPr lang="en-US" dirty="0" smtClean="0"/>
              <a:t>Compliance with Laws and Regulations</a:t>
            </a:r>
          </a:p>
          <a:p>
            <a:pPr marL="0" indent="0">
              <a:buNone/>
            </a:pPr>
            <a:r>
              <a:rPr lang="en-US" dirty="0" smtClean="0"/>
              <a:t>									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1787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Setting Up JOC Program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B6B82-DA1F-49EF-8731-FBF67FEDA95A}" type="slidenum">
              <a:rPr lang="en-US" smtClean="0"/>
              <a:t>6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Organizational Buy-in</a:t>
            </a:r>
          </a:p>
          <a:p>
            <a:r>
              <a:rPr lang="en-US" dirty="0" smtClean="0"/>
              <a:t>Goals</a:t>
            </a:r>
          </a:p>
          <a:p>
            <a:r>
              <a:rPr lang="en-US" dirty="0" smtClean="0"/>
              <a:t>Resources</a:t>
            </a:r>
          </a:p>
          <a:p>
            <a:r>
              <a:rPr lang="en-US" dirty="0" smtClean="0"/>
              <a:t>Template / Sample RFI’s, RFP’s</a:t>
            </a:r>
          </a:p>
          <a:p>
            <a:r>
              <a:rPr lang="en-US" dirty="0" smtClean="0"/>
              <a:t>What’s Your Market?</a:t>
            </a:r>
          </a:p>
          <a:p>
            <a:pPr marL="457200" lvl="1" indent="0">
              <a:buNone/>
            </a:pPr>
            <a:r>
              <a:rPr lang="en-US" dirty="0" smtClean="0"/>
              <a:t>Federal Government (FAR, DFARS, AFARS…), County, State, Local Government, </a:t>
            </a:r>
          </a:p>
          <a:p>
            <a:pPr marL="457200" lvl="1" indent="0">
              <a:buNone/>
            </a:pPr>
            <a:r>
              <a:rPr lang="en-US" dirty="0"/>
              <a:t> </a:t>
            </a:r>
            <a:r>
              <a:rPr lang="en-US" dirty="0" smtClean="0"/>
              <a:t>   Education, Healthcare, Transportation (Airports, Mass Transit, Highway)…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645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Managing a JOC Program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B6B82-DA1F-49EF-8731-FBF67FEDA95A}" type="slidenum">
              <a:rPr lang="en-US" smtClean="0"/>
              <a:t>7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Internal</a:t>
            </a:r>
          </a:p>
          <a:p>
            <a:r>
              <a:rPr lang="en-US" dirty="0" smtClean="0"/>
              <a:t>COOP</a:t>
            </a:r>
          </a:p>
          <a:p>
            <a:r>
              <a:rPr lang="en-US" dirty="0" smtClean="0"/>
              <a:t>Outsourcing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02393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Experience, Capability, &amp; Technology Requirements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B6B82-DA1F-49EF-8731-FBF67FEDA95A}" type="slidenum">
              <a:rPr lang="en-US" smtClean="0"/>
              <a:t>8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Collaborative, On-demand Work Ethic </a:t>
            </a:r>
          </a:p>
          <a:p>
            <a:r>
              <a:rPr lang="en-US" dirty="0" smtClean="0"/>
              <a:t>Line item cost estimating and estimate review</a:t>
            </a:r>
          </a:p>
          <a:p>
            <a:r>
              <a:rPr lang="en-US" dirty="0" smtClean="0"/>
              <a:t>Supporting technology – Key to consistent deployment, efficiency, and monitoring - Estimates, Estimate Comparisons, Unit Price Book, Reporting, Information Reuse/Updating</a:t>
            </a:r>
          </a:p>
          <a:p>
            <a:r>
              <a:rPr lang="en-US" dirty="0" smtClean="0"/>
              <a:t>Training – Owners and Contractors, Introductory, Advanced, Program Specific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70375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Supporting Technology - Demonstration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Center for Job Order Contracting Excellence</a:t>
            </a:r>
          </a:p>
          <a:p>
            <a:r>
              <a:rPr lang="en-US" dirty="0"/>
              <a:t>WWW.JOCEXCELLENCE.ORG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B6B82-DA1F-49EF-8731-FBF67FEDA95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1411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3647</TotalTime>
  <Words>977</Words>
  <Application>Microsoft Office PowerPoint</Application>
  <PresentationFormat>Widescreen</PresentationFormat>
  <Paragraphs>196</Paragraphs>
  <Slides>22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Arial</vt:lpstr>
      <vt:lpstr>Baskerville Old Face</vt:lpstr>
      <vt:lpstr>Calibri</vt:lpstr>
      <vt:lpstr>Calibri Light</vt:lpstr>
      <vt:lpstr>Century Gothic</vt:lpstr>
      <vt:lpstr>Tahoma</vt:lpstr>
      <vt:lpstr>Office Theme</vt:lpstr>
      <vt:lpstr>PowerPoint Presentation</vt:lpstr>
      <vt:lpstr>Outline</vt:lpstr>
      <vt:lpstr>JOC Definition</vt:lpstr>
      <vt:lpstr>Defining Characteristics of a JOC Program</vt:lpstr>
      <vt:lpstr>JOC – Best Management Practice Areas</vt:lpstr>
      <vt:lpstr>Setting Up JOC Program</vt:lpstr>
      <vt:lpstr>Managing a JOC Program</vt:lpstr>
      <vt:lpstr>Experience, Capability, &amp; Technology Requirements</vt:lpstr>
      <vt:lpstr>Supporting Technology - Demonstration</vt:lpstr>
      <vt:lpstr>Roles and Responsibilities</vt:lpstr>
      <vt:lpstr>Key Performance Metrics</vt:lpstr>
      <vt:lpstr>Lessons Learned</vt:lpstr>
      <vt:lpstr>ASU National JOC Study – Research Overview</vt:lpstr>
      <vt:lpstr>Research Results of Construction Performance  [22 years, 1700 tests, six countries]</vt:lpstr>
      <vt:lpstr>Research Objectives</vt:lpstr>
      <vt:lpstr>Methodology</vt:lpstr>
      <vt:lpstr>Data Collected</vt:lpstr>
      <vt:lpstr>Research Scope</vt:lpstr>
      <vt:lpstr>Client Participants in the Study</vt:lpstr>
      <vt:lpstr>Final Report</vt:lpstr>
      <vt:lpstr>CJE – Contact Information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Center for Job Order Contracting Exccellence</dc:creator>
  <cp:keywords>CJE, Job Order Contracting, JOC,Best Practices</cp:keywords>
  <cp:lastModifiedBy>Peter Cholakis</cp:lastModifiedBy>
  <cp:revision>45</cp:revision>
  <dcterms:created xsi:type="dcterms:W3CDTF">2015-10-14T14:42:35Z</dcterms:created>
  <dcterms:modified xsi:type="dcterms:W3CDTF">2015-12-02T20:42:30Z</dcterms:modified>
</cp:coreProperties>
</file>