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9" r:id="rId5"/>
    <p:sldId id="260" r:id="rId6"/>
    <p:sldId id="262" r:id="rId7"/>
  </p:sldIdLst>
  <p:sldSz cx="10058400" cy="7772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363" y="29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4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4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2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0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4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7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9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2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1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BF708-CFB9-489B-A3EB-9ABDC9273525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8F5C2-1092-4347-88E1-FDC16652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79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D20054-1CE4-47CF-AB6A-39DDF83C9579}"/>
              </a:ext>
            </a:extLst>
          </p:cNvPr>
          <p:cNvSpPr txBox="1"/>
          <p:nvPr/>
        </p:nvSpPr>
        <p:spPr>
          <a:xfrm>
            <a:off x="74424" y="6220428"/>
            <a:ext cx="9983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JAMB Services Inc</a:t>
            </a:r>
          </a:p>
          <a:p>
            <a:r>
              <a:rPr lang="en-US" dirty="0"/>
              <a:t>4403 Manchester Ave, Ste 104</a:t>
            </a:r>
          </a:p>
          <a:p>
            <a:r>
              <a:rPr lang="en-US" dirty="0"/>
              <a:t>Encinitas, CA 92024</a:t>
            </a:r>
          </a:p>
          <a:p>
            <a:r>
              <a:rPr lang="en-US" dirty="0"/>
              <a:t>760-505-5452</a:t>
            </a:r>
          </a:p>
          <a:p>
            <a:r>
              <a:rPr lang="en-US" dirty="0"/>
              <a:t>www.JAMBServices.com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E7B316-D622-4092-8727-BC10153D4592}"/>
              </a:ext>
            </a:extLst>
          </p:cNvPr>
          <p:cNvSpPr/>
          <p:nvPr/>
        </p:nvSpPr>
        <p:spPr>
          <a:xfrm>
            <a:off x="7013643" y="6334354"/>
            <a:ext cx="2820821" cy="131985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23B4B6-BBC1-4F0C-9B7B-F5913B4638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5" t="8231" r="3624" b="8680"/>
          <a:stretch/>
        </p:blipFill>
        <p:spPr>
          <a:xfrm>
            <a:off x="7242142" y="6506430"/>
            <a:ext cx="2363821" cy="97570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FE4FCF1-AF01-494D-9803-954DF7A991C2}"/>
              </a:ext>
            </a:extLst>
          </p:cNvPr>
          <p:cNvSpPr txBox="1">
            <a:spLocks/>
          </p:cNvSpPr>
          <p:nvPr/>
        </p:nvSpPr>
        <p:spPr>
          <a:xfrm>
            <a:off x="802640" y="2539192"/>
            <a:ext cx="8371840" cy="4957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0" i="0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JOC Proposal Pricing Development</a:t>
            </a:r>
            <a:endParaRPr lang="en-US" sz="36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81DFF16-136A-4869-9C6E-6EDE4231B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996" y="3335273"/>
            <a:ext cx="110329" cy="22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4599" tIns="27300" rIns="54599" bIns="2730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75" dirty="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64675665-BB34-47CF-9FFD-608DAA172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901" y="3811813"/>
            <a:ext cx="110329" cy="22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4599" tIns="27300" rIns="54599" bIns="2730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75" dirty="0"/>
          </a:p>
        </p:txBody>
      </p:sp>
    </p:spTree>
    <p:extLst>
      <p:ext uri="{BB962C8B-B14F-4D97-AF65-F5344CB8AC3E}">
        <p14:creationId xmlns:p14="http://schemas.microsoft.com/office/powerpoint/2010/main" val="43421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8" descr="A close up of a logo&#10;&#10;Description generated with high confidence">
            <a:extLst>
              <a:ext uri="{FF2B5EF4-FFF2-40B4-BE49-F238E27FC236}">
                <a16:creationId xmlns:a16="http://schemas.microsoft.com/office/drawing/2014/main" id="{1C9ADC39-555A-49D3-8DE3-DC3040EC3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8686" cy="77723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C767D0-2667-4055-95C4-3DDC58CCA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69" y="7000558"/>
            <a:ext cx="1577476" cy="7230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29BDAC5-7107-466A-B2AF-1EDD152FF502}"/>
              </a:ext>
            </a:extLst>
          </p:cNvPr>
          <p:cNvSpPr txBox="1">
            <a:spLocks/>
          </p:cNvSpPr>
          <p:nvPr/>
        </p:nvSpPr>
        <p:spPr>
          <a:xfrm>
            <a:off x="2057400" y="1614488"/>
            <a:ext cx="6985000" cy="1193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PROPOSAL DEVELOPMENT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AA8F9A-E373-4ED9-A849-EA2A8B6D7B6C}"/>
              </a:ext>
            </a:extLst>
          </p:cNvPr>
          <p:cNvSpPr txBox="1"/>
          <p:nvPr/>
        </p:nvSpPr>
        <p:spPr>
          <a:xfrm>
            <a:off x="2703744" y="3003274"/>
            <a:ext cx="4748305" cy="308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400" dirty="0"/>
              <a:t>Scope of Work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400" dirty="0"/>
              <a:t>Take Off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400" dirty="0"/>
              <a:t>Choosing Line Items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400" dirty="0"/>
              <a:t>Documentation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400" dirty="0"/>
              <a:t>Real World VS. Theory</a:t>
            </a:r>
            <a:br>
              <a:rPr lang="en-US" sz="1075" dirty="0"/>
            </a:br>
            <a:endParaRPr lang="en-US" sz="1075" dirty="0"/>
          </a:p>
        </p:txBody>
      </p:sp>
    </p:spTree>
    <p:extLst>
      <p:ext uri="{BB962C8B-B14F-4D97-AF65-F5344CB8AC3E}">
        <p14:creationId xmlns:p14="http://schemas.microsoft.com/office/powerpoint/2010/main" val="173458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8" descr="A close up of a logo&#10;&#10;Description generated with high confidence">
            <a:extLst>
              <a:ext uri="{FF2B5EF4-FFF2-40B4-BE49-F238E27FC236}">
                <a16:creationId xmlns:a16="http://schemas.microsoft.com/office/drawing/2014/main" id="{1C9ADC39-555A-49D3-8DE3-DC3040EC3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8686" cy="77723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C767D0-2667-4055-95C4-3DDC58CCA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69" y="7000558"/>
            <a:ext cx="1577476" cy="7230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29BDAC5-7107-466A-B2AF-1EDD152FF502}"/>
              </a:ext>
            </a:extLst>
          </p:cNvPr>
          <p:cNvSpPr txBox="1">
            <a:spLocks/>
          </p:cNvSpPr>
          <p:nvPr/>
        </p:nvSpPr>
        <p:spPr>
          <a:xfrm>
            <a:off x="2057400" y="1614488"/>
            <a:ext cx="6985000" cy="1193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SCOPE OF WORK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AA8F9A-E373-4ED9-A849-EA2A8B6D7B6C}"/>
              </a:ext>
            </a:extLst>
          </p:cNvPr>
          <p:cNvSpPr txBox="1"/>
          <p:nvPr/>
        </p:nvSpPr>
        <p:spPr>
          <a:xfrm>
            <a:off x="2767810" y="3133414"/>
            <a:ext cx="4748305" cy="410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400" dirty="0"/>
              <a:t>Joint Scope Walk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400" dirty="0"/>
              <a:t>Documentation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400" dirty="0"/>
              <a:t>Re-Walk with Subs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400" dirty="0"/>
              <a:t>Questions/RFI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endParaRPr lang="en-US" sz="1911" dirty="0"/>
          </a:p>
          <a:p>
            <a:pPr marL="627818" indent="-457200">
              <a:lnSpc>
                <a:spcPct val="150000"/>
              </a:lnSpc>
              <a:buAutoNum type="arabicPeriod"/>
            </a:pPr>
            <a:endParaRPr lang="en-US" sz="1911" dirty="0"/>
          </a:p>
          <a:p>
            <a:pPr marL="627818" indent="-457200">
              <a:lnSpc>
                <a:spcPct val="150000"/>
              </a:lnSpc>
              <a:buAutoNum type="arabicPeriod"/>
            </a:pPr>
            <a:endParaRPr lang="en-US" sz="1911" dirty="0"/>
          </a:p>
          <a:p>
            <a:pPr marL="399218" indent="-228600">
              <a:lnSpc>
                <a:spcPct val="150000"/>
              </a:lnSpc>
              <a:buAutoNum type="arabicPeriod"/>
            </a:pPr>
            <a:br>
              <a:rPr lang="en-US" sz="1075" dirty="0"/>
            </a:br>
            <a:endParaRPr lang="en-US" sz="1075" dirty="0"/>
          </a:p>
        </p:txBody>
      </p:sp>
    </p:spTree>
    <p:extLst>
      <p:ext uri="{BB962C8B-B14F-4D97-AF65-F5344CB8AC3E}">
        <p14:creationId xmlns:p14="http://schemas.microsoft.com/office/powerpoint/2010/main" val="213712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8" descr="A close up of a logo&#10;&#10;Description generated with high confidence">
            <a:extLst>
              <a:ext uri="{FF2B5EF4-FFF2-40B4-BE49-F238E27FC236}">
                <a16:creationId xmlns:a16="http://schemas.microsoft.com/office/drawing/2014/main" id="{1C9ADC39-555A-49D3-8DE3-DC3040EC3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8686" cy="77723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C767D0-2667-4055-95C4-3DDC58CCA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69" y="7000558"/>
            <a:ext cx="1577476" cy="7230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29BDAC5-7107-466A-B2AF-1EDD152FF502}"/>
              </a:ext>
            </a:extLst>
          </p:cNvPr>
          <p:cNvSpPr txBox="1">
            <a:spLocks/>
          </p:cNvSpPr>
          <p:nvPr/>
        </p:nvSpPr>
        <p:spPr>
          <a:xfrm>
            <a:off x="2057400" y="1614488"/>
            <a:ext cx="6985000" cy="1193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CHOOSING LINE ITEMS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AA8F9A-E373-4ED9-A849-EA2A8B6D7B6C}"/>
              </a:ext>
            </a:extLst>
          </p:cNvPr>
          <p:cNvSpPr txBox="1"/>
          <p:nvPr/>
        </p:nvSpPr>
        <p:spPr>
          <a:xfrm>
            <a:off x="2767810" y="3133414"/>
            <a:ext cx="4748305" cy="4676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Match Description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Unit of Measure (UOM)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Modifiers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Non-Pre-Priced Items</a:t>
            </a:r>
          </a:p>
          <a:p>
            <a:pPr marL="1085018" lvl="1" indent="-457200">
              <a:lnSpc>
                <a:spcPct val="150000"/>
              </a:lnSpc>
              <a:buAutoNum type="arabicPeriod"/>
            </a:pPr>
            <a:r>
              <a:rPr lang="en-US" sz="2000" dirty="0"/>
              <a:t>Formula</a:t>
            </a:r>
          </a:p>
          <a:p>
            <a:pPr marL="1085018" lvl="1" indent="-457200">
              <a:lnSpc>
                <a:spcPct val="150000"/>
              </a:lnSpc>
              <a:buAutoNum type="arabicPeriod"/>
            </a:pPr>
            <a:r>
              <a:rPr lang="en-US" sz="2000" dirty="0"/>
              <a:t>Documentation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Notes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endParaRPr lang="en-US" sz="1911" dirty="0"/>
          </a:p>
          <a:p>
            <a:pPr marL="627818" indent="-457200">
              <a:lnSpc>
                <a:spcPct val="150000"/>
              </a:lnSpc>
              <a:buAutoNum type="arabicPeriod"/>
            </a:pPr>
            <a:endParaRPr lang="en-US" sz="1911" dirty="0"/>
          </a:p>
          <a:p>
            <a:pPr marL="399218" indent="-228600">
              <a:lnSpc>
                <a:spcPct val="150000"/>
              </a:lnSpc>
              <a:buAutoNum type="arabicPeriod"/>
            </a:pPr>
            <a:br>
              <a:rPr lang="en-US" sz="1075" dirty="0"/>
            </a:br>
            <a:endParaRPr lang="en-US" sz="1075" dirty="0"/>
          </a:p>
        </p:txBody>
      </p:sp>
    </p:spTree>
    <p:extLst>
      <p:ext uri="{BB962C8B-B14F-4D97-AF65-F5344CB8AC3E}">
        <p14:creationId xmlns:p14="http://schemas.microsoft.com/office/powerpoint/2010/main" val="260959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8" descr="A close up of a logo&#10;&#10;Description generated with high confidence">
            <a:extLst>
              <a:ext uri="{FF2B5EF4-FFF2-40B4-BE49-F238E27FC236}">
                <a16:creationId xmlns:a16="http://schemas.microsoft.com/office/drawing/2014/main" id="{1C9ADC39-555A-49D3-8DE3-DC3040EC3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8686" cy="77723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C767D0-2667-4055-95C4-3DDC58CCA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69" y="7000558"/>
            <a:ext cx="1577476" cy="7230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29BDAC5-7107-466A-B2AF-1EDD152FF502}"/>
              </a:ext>
            </a:extLst>
          </p:cNvPr>
          <p:cNvSpPr txBox="1">
            <a:spLocks/>
          </p:cNvSpPr>
          <p:nvPr/>
        </p:nvSpPr>
        <p:spPr>
          <a:xfrm>
            <a:off x="2057400" y="1614488"/>
            <a:ext cx="6985000" cy="1193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DOCUMENTATION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AA8F9A-E373-4ED9-A849-EA2A8B6D7B6C}"/>
              </a:ext>
            </a:extLst>
          </p:cNvPr>
          <p:cNvSpPr txBox="1"/>
          <p:nvPr/>
        </p:nvSpPr>
        <p:spPr>
          <a:xfrm>
            <a:off x="2767810" y="3133414"/>
            <a:ext cx="4748305" cy="262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Schedule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Shop Drawings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Submittals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Sub Listing</a:t>
            </a:r>
          </a:p>
          <a:p>
            <a:pPr marL="1085018" lvl="1" indent="-457200">
              <a:lnSpc>
                <a:spcPct val="150000"/>
              </a:lnSpc>
              <a:buAutoNum type="arabicPeriod"/>
            </a:pPr>
            <a:r>
              <a:rPr lang="en-US" sz="2000" dirty="0"/>
              <a:t>Compliance</a:t>
            </a:r>
            <a:br>
              <a:rPr lang="en-US" sz="1075" dirty="0"/>
            </a:br>
            <a:endParaRPr lang="en-US" sz="1075" dirty="0"/>
          </a:p>
        </p:txBody>
      </p:sp>
    </p:spTree>
    <p:extLst>
      <p:ext uri="{BB962C8B-B14F-4D97-AF65-F5344CB8AC3E}">
        <p14:creationId xmlns:p14="http://schemas.microsoft.com/office/powerpoint/2010/main" val="115143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8" descr="A close up of a logo&#10;&#10;Description generated with high confidence">
            <a:extLst>
              <a:ext uri="{FF2B5EF4-FFF2-40B4-BE49-F238E27FC236}">
                <a16:creationId xmlns:a16="http://schemas.microsoft.com/office/drawing/2014/main" id="{1C9ADC39-555A-49D3-8DE3-DC3040EC3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8686" cy="77723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C767D0-2667-4055-95C4-3DDC58CCA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69" y="7000558"/>
            <a:ext cx="1577476" cy="7230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29BDAC5-7107-466A-B2AF-1EDD152FF502}"/>
              </a:ext>
            </a:extLst>
          </p:cNvPr>
          <p:cNvSpPr txBox="1">
            <a:spLocks/>
          </p:cNvSpPr>
          <p:nvPr/>
        </p:nvSpPr>
        <p:spPr>
          <a:xfrm>
            <a:off x="2057400" y="1614488"/>
            <a:ext cx="6985000" cy="1193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REAL WORLD VS. THEORY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AA8F9A-E373-4ED9-A849-EA2A8B6D7B6C}"/>
              </a:ext>
            </a:extLst>
          </p:cNvPr>
          <p:cNvSpPr txBox="1"/>
          <p:nvPr/>
        </p:nvSpPr>
        <p:spPr>
          <a:xfrm>
            <a:off x="2767810" y="3133414"/>
            <a:ext cx="4748305" cy="3291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Preparation Time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Contractor’s Costs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Subcontractor Buy-in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r>
              <a:rPr lang="en-US" sz="2000" dirty="0"/>
              <a:t>Timing</a:t>
            </a:r>
          </a:p>
          <a:p>
            <a:pPr marL="627818" indent="-457200">
              <a:lnSpc>
                <a:spcPct val="150000"/>
              </a:lnSpc>
              <a:buAutoNum type="arabicPeriod"/>
            </a:pPr>
            <a:endParaRPr lang="en-US" sz="1911" dirty="0"/>
          </a:p>
          <a:p>
            <a:pPr marL="627818" indent="-457200">
              <a:lnSpc>
                <a:spcPct val="150000"/>
              </a:lnSpc>
              <a:buAutoNum type="arabicPeriod"/>
            </a:pPr>
            <a:endParaRPr lang="en-US" sz="1911" dirty="0"/>
          </a:p>
          <a:p>
            <a:pPr marL="399218" indent="-228600">
              <a:lnSpc>
                <a:spcPct val="150000"/>
              </a:lnSpc>
              <a:buAutoNum type="arabicPeriod"/>
            </a:pPr>
            <a:br>
              <a:rPr lang="en-US" sz="1075" dirty="0"/>
            </a:br>
            <a:endParaRPr lang="en-US" sz="1075" dirty="0"/>
          </a:p>
        </p:txBody>
      </p:sp>
    </p:spTree>
    <p:extLst>
      <p:ext uri="{BB962C8B-B14F-4D97-AF65-F5344CB8AC3E}">
        <p14:creationId xmlns:p14="http://schemas.microsoft.com/office/powerpoint/2010/main" val="304673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12882</TotalTime>
  <Words>99</Words>
  <Application>Microsoft Office PowerPoint</Application>
  <PresentationFormat>Custom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Hollett</dc:creator>
  <cp:lastModifiedBy>Peter Cholakis</cp:lastModifiedBy>
  <cp:revision>7</cp:revision>
  <cp:lastPrinted>2019-07-17T04:58:08Z</cp:lastPrinted>
  <dcterms:created xsi:type="dcterms:W3CDTF">2019-07-17T04:28:17Z</dcterms:created>
  <dcterms:modified xsi:type="dcterms:W3CDTF">2022-07-28T16:26:14Z</dcterms:modified>
</cp:coreProperties>
</file>