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2"/>
  </p:sldMasterIdLst>
  <p:notesMasterIdLst>
    <p:notesMasterId r:id="rId52"/>
  </p:notesMasterIdLst>
  <p:handoutMasterIdLst>
    <p:handoutMasterId r:id="rId53"/>
  </p:handoutMasterIdLst>
  <p:sldIdLst>
    <p:sldId id="256" r:id="rId3"/>
    <p:sldId id="266" r:id="rId4"/>
    <p:sldId id="269" r:id="rId5"/>
    <p:sldId id="271" r:id="rId6"/>
    <p:sldId id="272" r:id="rId7"/>
    <p:sldId id="273" r:id="rId8"/>
    <p:sldId id="274" r:id="rId9"/>
    <p:sldId id="314" r:id="rId10"/>
    <p:sldId id="275" r:id="rId11"/>
    <p:sldId id="276" r:id="rId12"/>
    <p:sldId id="277" r:id="rId13"/>
    <p:sldId id="278" r:id="rId14"/>
    <p:sldId id="279" r:id="rId15"/>
    <p:sldId id="315" r:id="rId16"/>
    <p:sldId id="27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267" r:id="rId51"/>
  </p:sldIdLst>
  <p:sldSz cx="9144000" cy="6858000" type="screen4x3"/>
  <p:notesSz cx="7010400" cy="92964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611"/>
    <a:srgbClr val="A44114"/>
    <a:srgbClr val="F3B99F"/>
    <a:srgbClr val="B94917"/>
    <a:srgbClr val="FF6600"/>
    <a:srgbClr val="000066"/>
    <a:srgbClr val="00002C"/>
    <a:srgbClr val="C4E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7155" autoAdjust="0"/>
  </p:normalViewPr>
  <p:slideViewPr>
    <p:cSldViewPr>
      <p:cViewPr varScale="1">
        <p:scale>
          <a:sx n="75" d="100"/>
          <a:sy n="75" d="100"/>
        </p:scale>
        <p:origin x="1478" y="67"/>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F0B6EC5B-DE15-4B62-9DC0-DE1BD893DD16}" type="slidenum">
              <a:rPr lang="en-US"/>
              <a:pPr/>
              <a:t>‹#›</a:t>
            </a:fld>
            <a:endParaRPr lang="en-US"/>
          </a:p>
        </p:txBody>
      </p:sp>
    </p:spTree>
    <p:extLst>
      <p:ext uri="{BB962C8B-B14F-4D97-AF65-F5344CB8AC3E}">
        <p14:creationId xmlns:p14="http://schemas.microsoft.com/office/powerpoint/2010/main" val="1824868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823FACB9-4E35-4CB3-835A-2EBF55FAEDE3}" type="slidenum">
              <a:rPr lang="en-US"/>
              <a:pPr/>
              <a:t>‹#›</a:t>
            </a:fld>
            <a:endParaRPr lang="en-US"/>
          </a:p>
        </p:txBody>
      </p:sp>
    </p:spTree>
    <p:extLst>
      <p:ext uri="{BB962C8B-B14F-4D97-AF65-F5344CB8AC3E}">
        <p14:creationId xmlns:p14="http://schemas.microsoft.com/office/powerpoint/2010/main" val="971869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004E4-DAE2-4178-9AA9-35D933BD9E59}" type="slidenum">
              <a:rPr lang="en-US"/>
              <a:pPr/>
              <a:t>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7" name="Rectangle 3"/>
          <p:cNvSpPr>
            <a:spLocks noGrp="1" noChangeArrowheads="1"/>
          </p:cNvSpPr>
          <p:nvPr>
            <p:ph type="ctrTitle"/>
          </p:nvPr>
        </p:nvSpPr>
        <p:spPr>
          <a:xfrm>
            <a:off x="315913" y="466725"/>
            <a:ext cx="6781800" cy="2133600"/>
          </a:xfrm>
        </p:spPr>
        <p:txBody>
          <a:bodyPr/>
          <a:lstStyle>
            <a:lvl1pPr algn="r">
              <a:defRPr sz="4400"/>
            </a:lvl1pPr>
          </a:lstStyle>
          <a:p>
            <a:pPr lvl="0"/>
            <a:r>
              <a:rPr lang="en-US" altLang="en-US" noProof="0"/>
              <a:t>Click to edit Master title style</a:t>
            </a:r>
          </a:p>
        </p:txBody>
      </p:sp>
      <p:sp>
        <p:nvSpPr>
          <p:cNvPr id="47108" name="Rectangle 4"/>
          <p:cNvSpPr>
            <a:spLocks noGrp="1" noChangeArrowheads="1"/>
          </p:cNvSpPr>
          <p:nvPr>
            <p:ph type="subTitle" idx="1"/>
          </p:nvPr>
        </p:nvSpPr>
        <p:spPr>
          <a:xfrm>
            <a:off x="849313" y="3049588"/>
            <a:ext cx="6248400" cy="2362200"/>
          </a:xfrm>
        </p:spPr>
        <p:txBody>
          <a:bodyPr/>
          <a:lstStyle>
            <a:lvl1pPr marL="0" indent="0" algn="r">
              <a:defRPr sz="2900"/>
            </a:lvl1pPr>
          </a:lstStyle>
          <a:p>
            <a:pPr lvl="0"/>
            <a:r>
              <a:rPr lang="en-US" altLang="en-US" noProof="0"/>
              <a:t>Click to edit Master subtitle style</a:t>
            </a:r>
          </a:p>
        </p:txBody>
      </p:sp>
      <p:sp>
        <p:nvSpPr>
          <p:cNvPr id="47109" name="Rectangle 5"/>
          <p:cNvSpPr>
            <a:spLocks noGrp="1" noChangeArrowheads="1"/>
          </p:cNvSpPr>
          <p:nvPr>
            <p:ph type="dt" sz="half" idx="2"/>
          </p:nvPr>
        </p:nvSpPr>
        <p:spPr/>
        <p:txBody>
          <a:bodyPr/>
          <a:lstStyle>
            <a:lvl1pPr>
              <a:defRPr/>
            </a:lvl1pPr>
          </a:lstStyle>
          <a:p>
            <a:endParaRPr lang="en-US" altLang="en-US"/>
          </a:p>
        </p:txBody>
      </p:sp>
      <p:sp>
        <p:nvSpPr>
          <p:cNvPr id="47110" name="Rectangle 6"/>
          <p:cNvSpPr>
            <a:spLocks noGrp="1" noChangeArrowheads="1"/>
          </p:cNvSpPr>
          <p:nvPr>
            <p:ph type="ftr" sz="quarter" idx="3"/>
          </p:nvPr>
        </p:nvSpPr>
        <p:spPr/>
        <p:txBody>
          <a:bodyPr/>
          <a:lstStyle>
            <a:lvl1pPr>
              <a:defRPr/>
            </a:lvl1pPr>
          </a:lstStyle>
          <a:p>
            <a:endParaRPr lang="en-US" altLang="en-US"/>
          </a:p>
        </p:txBody>
      </p:sp>
      <p:sp>
        <p:nvSpPr>
          <p:cNvPr id="47111" name="Rectangle 7"/>
          <p:cNvSpPr>
            <a:spLocks noGrp="1" noChangeArrowheads="1"/>
          </p:cNvSpPr>
          <p:nvPr>
            <p:ph type="sldNum" sz="quarter" idx="4"/>
          </p:nvPr>
        </p:nvSpPr>
        <p:spPr/>
        <p:txBody>
          <a:bodyPr/>
          <a:lstStyle>
            <a:lvl1pPr>
              <a:defRPr/>
            </a:lvl1pPr>
          </a:lstStyle>
          <a:p>
            <a:fld id="{E945280F-DE53-48B1-9FB9-96A39916642A}" type="slidenum">
              <a:rPr lang="en-US" altLang="en-US"/>
              <a:pPr/>
              <a:t>‹#›</a:t>
            </a:fld>
            <a:endParaRPr lang="en-US" altLang="en-US"/>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7"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8"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9"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2"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3"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4"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5"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6"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8"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9"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0"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1"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2"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3"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4"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5"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6"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7"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8"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9"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0"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1"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2"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3"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2E90EB-6CA4-453F-8712-C339590DE034}" type="slidenum">
              <a:rPr lang="en-US" altLang="en-US"/>
              <a:pPr/>
              <a:t>‹#›</a:t>
            </a:fld>
            <a:endParaRPr lang="en-US" altLang="en-US"/>
          </a:p>
        </p:txBody>
      </p:sp>
    </p:spTree>
    <p:extLst>
      <p:ext uri="{BB962C8B-B14F-4D97-AF65-F5344CB8AC3E}">
        <p14:creationId xmlns:p14="http://schemas.microsoft.com/office/powerpoint/2010/main" val="411312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076950" cy="5707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D251BA-4196-46F7-BF5E-DE37F6712AD1}" type="slidenum">
              <a:rPr lang="en-US" altLang="en-US"/>
              <a:pPr/>
              <a:t>‹#›</a:t>
            </a:fld>
            <a:endParaRPr lang="en-US" altLang="en-US"/>
          </a:p>
        </p:txBody>
      </p:sp>
    </p:spTree>
    <p:extLst>
      <p:ext uri="{BB962C8B-B14F-4D97-AF65-F5344CB8AC3E}">
        <p14:creationId xmlns:p14="http://schemas.microsoft.com/office/powerpoint/2010/main" val="32517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1C6F290-D301-4864-9490-340EF11588D9}" type="slidenum">
              <a:rPr lang="en-US" altLang="en-US"/>
              <a:pPr/>
              <a:t>‹#›</a:t>
            </a:fld>
            <a:endParaRPr lang="en-US" altLang="en-US"/>
          </a:p>
        </p:txBody>
      </p:sp>
    </p:spTree>
    <p:extLst>
      <p:ext uri="{BB962C8B-B14F-4D97-AF65-F5344CB8AC3E}">
        <p14:creationId xmlns:p14="http://schemas.microsoft.com/office/powerpoint/2010/main" val="303607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0208CE1-DD55-4A43-A479-EF83A2DC3985}" type="slidenum">
              <a:rPr lang="en-US" altLang="en-US"/>
              <a:pPr/>
              <a:t>‹#›</a:t>
            </a:fld>
            <a:endParaRPr lang="en-US" altLang="en-US"/>
          </a:p>
        </p:txBody>
      </p:sp>
    </p:spTree>
    <p:extLst>
      <p:ext uri="{BB962C8B-B14F-4D97-AF65-F5344CB8AC3E}">
        <p14:creationId xmlns:p14="http://schemas.microsoft.com/office/powerpoint/2010/main" val="162197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927AF89-6755-46F5-BBCF-E571D7F311A5}" type="slidenum">
              <a:rPr lang="en-US" altLang="en-US"/>
              <a:pPr/>
              <a:t>‹#›</a:t>
            </a:fld>
            <a:endParaRPr lang="en-US" altLang="en-US"/>
          </a:p>
        </p:txBody>
      </p:sp>
    </p:spTree>
    <p:extLst>
      <p:ext uri="{BB962C8B-B14F-4D97-AF65-F5344CB8AC3E}">
        <p14:creationId xmlns:p14="http://schemas.microsoft.com/office/powerpoint/2010/main" val="103735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76BE3C0-1208-4260-82C3-0EB040027195}" type="slidenum">
              <a:rPr lang="en-US" altLang="en-US"/>
              <a:pPr/>
              <a:t>‹#›</a:t>
            </a:fld>
            <a:endParaRPr lang="en-US" altLang="en-US"/>
          </a:p>
        </p:txBody>
      </p:sp>
    </p:spTree>
    <p:extLst>
      <p:ext uri="{BB962C8B-B14F-4D97-AF65-F5344CB8AC3E}">
        <p14:creationId xmlns:p14="http://schemas.microsoft.com/office/powerpoint/2010/main" val="139325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5F02DF6-5EF1-449D-8E8F-F40E7D2FCBCB}" type="slidenum">
              <a:rPr lang="en-US" altLang="en-US"/>
              <a:pPr/>
              <a:t>‹#›</a:t>
            </a:fld>
            <a:endParaRPr lang="en-US" altLang="en-US"/>
          </a:p>
        </p:txBody>
      </p:sp>
    </p:spTree>
    <p:extLst>
      <p:ext uri="{BB962C8B-B14F-4D97-AF65-F5344CB8AC3E}">
        <p14:creationId xmlns:p14="http://schemas.microsoft.com/office/powerpoint/2010/main" val="8673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C3460AA-1533-4548-8781-A6D0EAE276D6}" type="slidenum">
              <a:rPr lang="en-US" altLang="en-US"/>
              <a:pPr/>
              <a:t>‹#›</a:t>
            </a:fld>
            <a:endParaRPr lang="en-US" altLang="en-US"/>
          </a:p>
        </p:txBody>
      </p:sp>
    </p:spTree>
    <p:extLst>
      <p:ext uri="{BB962C8B-B14F-4D97-AF65-F5344CB8AC3E}">
        <p14:creationId xmlns:p14="http://schemas.microsoft.com/office/powerpoint/2010/main" val="125109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6386842-FEC9-453F-B6F7-7C945F3A2D73}" type="slidenum">
              <a:rPr lang="en-US" altLang="en-US"/>
              <a:pPr/>
              <a:t>‹#›</a:t>
            </a:fld>
            <a:endParaRPr lang="en-US" altLang="en-US"/>
          </a:p>
        </p:txBody>
      </p:sp>
    </p:spTree>
    <p:extLst>
      <p:ext uri="{BB962C8B-B14F-4D97-AF65-F5344CB8AC3E}">
        <p14:creationId xmlns:p14="http://schemas.microsoft.com/office/powerpoint/2010/main" val="153092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96DA581-ADE3-4A40-91CB-711A776CAC29}" type="slidenum">
              <a:rPr lang="en-US" altLang="en-US"/>
              <a:pPr/>
              <a:t>‹#›</a:t>
            </a:fld>
            <a:endParaRPr lang="en-US" altLang="en-US"/>
          </a:p>
        </p:txBody>
      </p:sp>
    </p:spTree>
    <p:extLst>
      <p:ext uri="{BB962C8B-B14F-4D97-AF65-F5344CB8AC3E}">
        <p14:creationId xmlns:p14="http://schemas.microsoft.com/office/powerpoint/2010/main" val="291156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Rectangle 3"/>
          <p:cNvSpPr>
            <a:spLocks noGrp="1" noChangeArrowheads="1"/>
          </p:cNvSpPr>
          <p:nvPr>
            <p:ph type="title"/>
          </p:nvPr>
        </p:nvSpPr>
        <p:spPr bwMode="auto">
          <a:xfrm>
            <a:off x="228600" y="228600"/>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6084" name="Rectangle 4"/>
          <p:cNvSpPr>
            <a:spLocks noGrp="1" noChangeArrowheads="1"/>
          </p:cNvSpPr>
          <p:nvPr>
            <p:ph type="body" idx="1"/>
          </p:nvPr>
        </p:nvSpPr>
        <p:spPr bwMode="auto">
          <a:xfrm>
            <a:off x="1143000" y="1524000"/>
            <a:ext cx="7391400" cy="441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endParaRPr lang="en-US" alt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endParaRPr lang="en-US" altLang="en-US"/>
          </a:p>
        </p:txBody>
      </p:sp>
      <p:sp>
        <p:nvSpPr>
          <p:cNvPr id="4608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D7E5119E-5338-4B55-81DC-57EAC9440FD0}" type="slidenum">
              <a:rPr lang="en-US" altLang="en-US"/>
              <a:pPr/>
              <a:t>‹#›</a:t>
            </a:fld>
            <a:endParaRPr lang="en-US" altLang="en-US"/>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1143000" y="1273175"/>
            <a:ext cx="5867400" cy="1470025"/>
          </a:xfrm>
        </p:spPr>
        <p:txBody>
          <a:bodyPr/>
          <a:lstStyle/>
          <a:p>
            <a:r>
              <a:rPr lang="en-US" sz="3800" dirty="0">
                <a:solidFill>
                  <a:srgbClr val="002060"/>
                </a:solidFill>
              </a:rPr>
              <a:t>ISO 55001 Requirements for Asset Management</a:t>
            </a:r>
          </a:p>
        </p:txBody>
      </p:sp>
      <p:sp>
        <p:nvSpPr>
          <p:cNvPr id="2057" name="Rectangle 9"/>
          <p:cNvSpPr>
            <a:spLocks noGrp="1" noChangeArrowheads="1"/>
          </p:cNvSpPr>
          <p:nvPr>
            <p:ph type="subTitle" idx="1"/>
          </p:nvPr>
        </p:nvSpPr>
        <p:spPr>
          <a:xfrm>
            <a:off x="685800" y="2895600"/>
            <a:ext cx="6324600" cy="990600"/>
          </a:xfrm>
        </p:spPr>
        <p:txBody>
          <a:bodyPr anchor="b"/>
          <a:lstStyle/>
          <a:p>
            <a:pPr algn="l"/>
            <a:r>
              <a:rPr lang="en-US" b="1" dirty="0"/>
              <a:t>Quick 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dirty="0"/>
              <a:t>International Infrastructure Management Manual</a:t>
            </a:r>
          </a:p>
        </p:txBody>
      </p:sp>
      <p:sp>
        <p:nvSpPr>
          <p:cNvPr id="17413" name="Rectangle 5"/>
          <p:cNvSpPr>
            <a:spLocks noGrp="1" noChangeArrowheads="1"/>
          </p:cNvSpPr>
          <p:nvPr>
            <p:ph type="body" idx="1"/>
          </p:nvPr>
        </p:nvSpPr>
        <p:spPr>
          <a:xfrm>
            <a:off x="251520" y="1844824"/>
            <a:ext cx="8282880" cy="4320480"/>
          </a:xfrm>
        </p:spPr>
        <p:txBody>
          <a:bodyPr numCol="1"/>
          <a:lstStyle/>
          <a:p>
            <a:pPr marL="0" indent="0"/>
            <a:r>
              <a:rPr lang="en-AU" sz="2000" dirty="0"/>
              <a:t>Section 2 of the AM process is about understanding and defining what services the infrastructure assets should deliver.</a:t>
            </a:r>
          </a:p>
          <a:p>
            <a:pPr marL="0" indent="0"/>
            <a:endParaRPr lang="en-AU" sz="2000" dirty="0"/>
          </a:p>
          <a:p>
            <a:pPr marL="0" indent="0"/>
            <a:r>
              <a:rPr lang="en-AU" sz="1800" dirty="0"/>
              <a:t>This Section will help to answer the questions:</a:t>
            </a:r>
          </a:p>
          <a:p>
            <a:pPr marL="0" indent="0"/>
            <a:endParaRPr lang="en-AU" sz="1800" dirty="0"/>
          </a:p>
          <a:p>
            <a:pPr marL="0" indent="0"/>
            <a:r>
              <a:rPr lang="en-AU" sz="1400" dirty="0"/>
              <a:t>• What are my required levels of service and performance delivery?</a:t>
            </a:r>
          </a:p>
          <a:p>
            <a:pPr marL="0" indent="0"/>
            <a:r>
              <a:rPr lang="en-AU" sz="1400" dirty="0"/>
              <a:t>• How will demand for these change over time?</a:t>
            </a:r>
          </a:p>
          <a:p>
            <a:pPr marL="0" indent="0"/>
            <a:r>
              <a:rPr lang="en-AU" sz="1400" dirty="0"/>
              <a:t>• What is the current state of my assets?</a:t>
            </a:r>
          </a:p>
          <a:p>
            <a:pPr marL="0" indent="0"/>
            <a:r>
              <a:rPr lang="en-AU" sz="1400" dirty="0"/>
              <a:t>• Are they capable of meeting these demands now and in the future &amp; what are the risks they may not?</a:t>
            </a:r>
          </a:p>
        </p:txBody>
      </p:sp>
    </p:spTree>
    <p:extLst>
      <p:ext uri="{BB962C8B-B14F-4D97-AF65-F5344CB8AC3E}">
        <p14:creationId xmlns:p14="http://schemas.microsoft.com/office/powerpoint/2010/main" val="174236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dirty="0"/>
              <a:t>International Infrastructure Management Manual</a:t>
            </a:r>
          </a:p>
        </p:txBody>
      </p:sp>
      <p:sp>
        <p:nvSpPr>
          <p:cNvPr id="17413" name="Rectangle 5"/>
          <p:cNvSpPr>
            <a:spLocks noGrp="1" noChangeArrowheads="1"/>
          </p:cNvSpPr>
          <p:nvPr>
            <p:ph type="body" idx="1"/>
          </p:nvPr>
        </p:nvSpPr>
        <p:spPr>
          <a:xfrm>
            <a:off x="251520" y="1844824"/>
            <a:ext cx="8282880" cy="4320480"/>
          </a:xfrm>
        </p:spPr>
        <p:txBody>
          <a:bodyPr numCol="1"/>
          <a:lstStyle/>
          <a:p>
            <a:pPr marL="0" indent="0"/>
            <a:endParaRPr lang="en-AU" sz="1400" dirty="0"/>
          </a:p>
          <a:p>
            <a:pPr marL="0" indent="0"/>
            <a:r>
              <a:rPr lang="en-AU" sz="2000" dirty="0"/>
              <a:t>Section 3 is about understanding and deciding the most effective lifecycle strategies to deliver the defined requirements. </a:t>
            </a:r>
          </a:p>
          <a:p>
            <a:pPr marL="0" indent="0"/>
            <a:endParaRPr lang="en-AU" sz="1800" dirty="0"/>
          </a:p>
          <a:p>
            <a:pPr marL="0" indent="0"/>
            <a:r>
              <a:rPr lang="en-AU" sz="1800" dirty="0"/>
              <a:t>This Section will help to answer the questions:</a:t>
            </a:r>
          </a:p>
          <a:p>
            <a:pPr marL="0" indent="0"/>
            <a:endParaRPr lang="en-AU" sz="1800" dirty="0"/>
          </a:p>
          <a:p>
            <a:r>
              <a:rPr lang="en-AU" sz="1400" dirty="0"/>
              <a:t>• What are my best strategies for operating, maintaining,</a:t>
            </a:r>
          </a:p>
          <a:p>
            <a:r>
              <a:rPr lang="en-AU" sz="1400" dirty="0"/>
              <a:t>replacing and improving the assets?</a:t>
            </a:r>
          </a:p>
          <a:p>
            <a:r>
              <a:rPr lang="en-AU" sz="1400" dirty="0"/>
              <a:t>• How much will providing the service cost over the </a:t>
            </a:r>
            <a:r>
              <a:rPr lang="en-AU" sz="1400" dirty="0" err="1"/>
              <a:t>longterm</a:t>
            </a:r>
            <a:r>
              <a:rPr lang="en-AU" sz="1400" dirty="0"/>
              <a:t>?</a:t>
            </a:r>
          </a:p>
          <a:p>
            <a:r>
              <a:rPr lang="en-AU" sz="1400" dirty="0"/>
              <a:t>• What is my best long-term funding strategy?</a:t>
            </a:r>
            <a:endParaRPr lang="en-US" sz="1400" dirty="0"/>
          </a:p>
        </p:txBody>
      </p:sp>
    </p:spTree>
    <p:extLst>
      <p:ext uri="{BB962C8B-B14F-4D97-AF65-F5344CB8AC3E}">
        <p14:creationId xmlns:p14="http://schemas.microsoft.com/office/powerpoint/2010/main" val="32875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dirty="0"/>
              <a:t>International Infrastructure Management Manual</a:t>
            </a:r>
          </a:p>
        </p:txBody>
      </p:sp>
      <p:sp>
        <p:nvSpPr>
          <p:cNvPr id="17413" name="Rectangle 5"/>
          <p:cNvSpPr>
            <a:spLocks noGrp="1" noChangeArrowheads="1"/>
          </p:cNvSpPr>
          <p:nvPr>
            <p:ph type="body" idx="1"/>
          </p:nvPr>
        </p:nvSpPr>
        <p:spPr>
          <a:xfrm>
            <a:off x="251520" y="1844824"/>
            <a:ext cx="8282880" cy="4320480"/>
          </a:xfrm>
        </p:spPr>
        <p:txBody>
          <a:bodyPr numCol="1"/>
          <a:lstStyle/>
          <a:p>
            <a:pPr marL="0" indent="0"/>
            <a:r>
              <a:rPr lang="en-AU" sz="2000" dirty="0"/>
              <a:t>Section 4 provides guidance on the AM ‘enablers’ that support effective infrastructure planning and decision processes described above. </a:t>
            </a:r>
          </a:p>
          <a:p>
            <a:pPr marL="0" indent="0"/>
            <a:endParaRPr lang="en-AU" sz="2000" dirty="0"/>
          </a:p>
          <a:p>
            <a:pPr marL="0" indent="0"/>
            <a:r>
              <a:rPr lang="en-AU" sz="2000" dirty="0"/>
              <a:t>This includes the structures, capabilities, plans, systems, tools and external resources the organisation needs for effective AM. </a:t>
            </a:r>
          </a:p>
          <a:p>
            <a:pPr marL="0" indent="0"/>
            <a:endParaRPr lang="en-AU" sz="2000" dirty="0"/>
          </a:p>
          <a:p>
            <a:pPr marL="0" indent="0"/>
            <a:r>
              <a:rPr lang="en-AU" sz="2000" dirty="0"/>
              <a:t>It also details an approach for ensuring AM practices are subject to continuous improvement.</a:t>
            </a:r>
            <a:endParaRPr lang="en-US" sz="2000" dirty="0"/>
          </a:p>
        </p:txBody>
      </p:sp>
    </p:spTree>
    <p:extLst>
      <p:ext uri="{BB962C8B-B14F-4D97-AF65-F5344CB8AC3E}">
        <p14:creationId xmlns:p14="http://schemas.microsoft.com/office/powerpoint/2010/main" val="32875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228600"/>
            <a:ext cx="7696200" cy="1112168"/>
          </a:xfrm>
        </p:spPr>
        <p:txBody>
          <a:bodyPr/>
          <a:lstStyle/>
          <a:p>
            <a:r>
              <a:rPr lang="en-US" dirty="0"/>
              <a:t>IIMM vs ISO</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05944" y="474375"/>
            <a:ext cx="5396006" cy="69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07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228600" y="228600"/>
            <a:ext cx="7696200" cy="1112168"/>
          </a:xfrm>
        </p:spPr>
        <p:txBody>
          <a:bodyPr/>
          <a:lstStyle/>
          <a:p>
            <a:r>
              <a:rPr lang="en-US" dirty="0"/>
              <a:t>IIMM vs ISO </a:t>
            </a:r>
            <a:r>
              <a:rPr lang="en-US" sz="1800" dirty="0"/>
              <a:t>(Cont.)</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08" y="1412776"/>
            <a:ext cx="6912768" cy="523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94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4 – Context of Organisation</a:t>
            </a:r>
            <a:br>
              <a:rPr lang="en-AU" dirty="0"/>
            </a:br>
            <a:r>
              <a:rPr lang="en-AU" sz="2400" dirty="0"/>
              <a:t>4.1: Understand the Organisation and Its Context</a:t>
            </a:r>
          </a:p>
        </p:txBody>
      </p:sp>
      <p:sp>
        <p:nvSpPr>
          <p:cNvPr id="4" name="Rectangle 3"/>
          <p:cNvSpPr/>
          <p:nvPr/>
        </p:nvSpPr>
        <p:spPr>
          <a:xfrm>
            <a:off x="323528" y="1556792"/>
            <a:ext cx="7632848" cy="646331"/>
          </a:xfrm>
          <a:prstGeom prst="rect">
            <a:avLst/>
          </a:prstGeom>
        </p:spPr>
        <p:txBody>
          <a:bodyPr wrap="square">
            <a:spAutoFit/>
          </a:bodyPr>
          <a:lstStyle/>
          <a:p>
            <a:pPr>
              <a:buNone/>
            </a:pPr>
            <a:r>
              <a:rPr lang="en-AU" sz="1200" dirty="0">
                <a:solidFill>
                  <a:srgbClr val="0070C0"/>
                </a:solidFill>
              </a:rPr>
              <a:t>This ISO section addresses the need to explore all issues (internal and external) potentially impacting on the organisational objectives and how to translate these into AM objectives, via a Strategic Asset Management Plan (SAMP).</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70302"/>
            <a:ext cx="6408712" cy="411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7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4.2: Understand the Needs and Expectations of Stakeholders</a:t>
            </a:r>
          </a:p>
        </p:txBody>
      </p:sp>
      <p:sp>
        <p:nvSpPr>
          <p:cNvPr id="4" name="Rectangle 3"/>
          <p:cNvSpPr/>
          <p:nvPr/>
        </p:nvSpPr>
        <p:spPr>
          <a:xfrm>
            <a:off x="323528" y="1556792"/>
            <a:ext cx="7632848" cy="461665"/>
          </a:xfrm>
          <a:prstGeom prst="rect">
            <a:avLst/>
          </a:prstGeom>
        </p:spPr>
        <p:txBody>
          <a:bodyPr wrap="square">
            <a:spAutoFit/>
          </a:bodyPr>
          <a:lstStyle/>
          <a:p>
            <a:pPr>
              <a:buNone/>
            </a:pPr>
            <a:r>
              <a:rPr lang="en-AU" sz="1200" dirty="0">
                <a:solidFill>
                  <a:srgbClr val="0070C0"/>
                </a:solidFill>
              </a:rPr>
              <a:t>This ISO section deals with identifying stakeholder relevant to the AM system and their needs and expectations.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6768752" cy="250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66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4.2: Understand the Needs and Expectations of Stakeholders </a:t>
            </a:r>
            <a:r>
              <a:rPr lang="en-AU" sz="1800" dirty="0"/>
              <a:t>(Cont.)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750" y="2410267"/>
            <a:ext cx="6596690" cy="287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68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4.3: Determine the Scope of the Asset Management</a:t>
            </a:r>
          </a:p>
        </p:txBody>
      </p:sp>
      <p:sp>
        <p:nvSpPr>
          <p:cNvPr id="4" name="Rectangle 3"/>
          <p:cNvSpPr/>
          <p:nvPr/>
        </p:nvSpPr>
        <p:spPr>
          <a:xfrm>
            <a:off x="323528" y="1556792"/>
            <a:ext cx="7632848" cy="461665"/>
          </a:xfrm>
          <a:prstGeom prst="rect">
            <a:avLst/>
          </a:prstGeom>
        </p:spPr>
        <p:txBody>
          <a:bodyPr wrap="square">
            <a:spAutoFit/>
          </a:bodyPr>
          <a:lstStyle/>
          <a:p>
            <a:pPr>
              <a:buNone/>
            </a:pPr>
            <a:r>
              <a:rPr lang="en-AU" sz="1200" dirty="0">
                <a:solidFill>
                  <a:srgbClr val="0070C0"/>
                </a:solidFill>
              </a:rPr>
              <a:t>This ISO section deals with determining the boundaries and applicability of the AM system and possible interaction with other systems/processes.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2348879"/>
            <a:ext cx="6264696" cy="448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86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4.4: Determine the Scope of the Asset Management</a:t>
            </a:r>
          </a:p>
        </p:txBody>
      </p:sp>
      <p:sp>
        <p:nvSpPr>
          <p:cNvPr id="4" name="Rectangle 3"/>
          <p:cNvSpPr/>
          <p:nvPr/>
        </p:nvSpPr>
        <p:spPr>
          <a:xfrm>
            <a:off x="323528" y="1556792"/>
            <a:ext cx="7632848" cy="276999"/>
          </a:xfrm>
          <a:prstGeom prst="rect">
            <a:avLst/>
          </a:prstGeom>
        </p:spPr>
        <p:txBody>
          <a:bodyPr wrap="square">
            <a:spAutoFit/>
          </a:bodyPr>
          <a:lstStyle/>
          <a:p>
            <a:pPr>
              <a:buNone/>
            </a:pPr>
            <a:r>
              <a:rPr lang="en-AU" sz="1200" dirty="0">
                <a:solidFill>
                  <a:srgbClr val="0070C0"/>
                </a:solidFill>
              </a:rPr>
              <a:t>This ISO section deals with the process for establishing and operating an AM system.</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904" y="2191970"/>
            <a:ext cx="6414095" cy="437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31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AU" dirty="0"/>
              <a:t>Introduction</a:t>
            </a:r>
          </a:p>
        </p:txBody>
      </p:sp>
      <p:sp>
        <p:nvSpPr>
          <p:cNvPr id="17413" name="Rectangle 5"/>
          <p:cNvSpPr>
            <a:spLocks noGrp="1" noChangeArrowheads="1"/>
          </p:cNvSpPr>
          <p:nvPr>
            <p:ph type="body" idx="1"/>
          </p:nvPr>
        </p:nvSpPr>
        <p:spPr>
          <a:xfrm>
            <a:off x="251520" y="1524000"/>
            <a:ext cx="8282880" cy="4411663"/>
          </a:xfrm>
        </p:spPr>
        <p:txBody>
          <a:bodyPr/>
          <a:lstStyle/>
          <a:p>
            <a:endParaRPr lang="en-AU" b="1" dirty="0"/>
          </a:p>
          <a:p>
            <a:pPr marL="0" indent="0"/>
            <a:r>
              <a:rPr lang="en-AU" sz="1800" b="1" dirty="0"/>
              <a:t>ISO 55000 </a:t>
            </a:r>
            <a:r>
              <a:rPr lang="en-AU" sz="1800" dirty="0"/>
              <a:t>gives those responsible for organisational governance and management an appreciation of why the organisation should embrace AM. It highlights that effective acquisition, control and governance of assets by organisations is essential to realising value through managing risk and opportunity to achieve the desired balance of benefits, costs, risk and performance.</a:t>
            </a:r>
          </a:p>
          <a:p>
            <a:pPr marL="0" indent="0"/>
            <a:endParaRPr lang="en-AU" sz="1800" dirty="0"/>
          </a:p>
          <a:p>
            <a:pPr marL="0" indent="0"/>
            <a:r>
              <a:rPr lang="en-AU" sz="1800" dirty="0"/>
              <a:t>It enunciates the benefits of AM and an AM system in providing a structured approach and more reliable decision making for the development, coordination and control of activities undertaken on assets, and for aligning these activities with its organisational objectives.</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5 - Leadership</a:t>
            </a:r>
            <a:br>
              <a:rPr lang="en-AU" dirty="0"/>
            </a:br>
            <a:r>
              <a:rPr lang="en-AU" sz="2400" dirty="0"/>
              <a:t>5.1: Leadership and Commitment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64904"/>
            <a:ext cx="6756885" cy="390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20" y="1484784"/>
            <a:ext cx="7632848" cy="830997"/>
          </a:xfrm>
          <a:prstGeom prst="rect">
            <a:avLst/>
          </a:prstGeom>
        </p:spPr>
        <p:txBody>
          <a:bodyPr wrap="square">
            <a:spAutoFit/>
          </a:bodyPr>
          <a:lstStyle/>
          <a:p>
            <a:pPr>
              <a:buNone/>
            </a:pPr>
            <a:r>
              <a:rPr lang="en-AU" sz="1200" dirty="0">
                <a:solidFill>
                  <a:srgbClr val="0070C0"/>
                </a:solidFill>
              </a:rPr>
              <a:t>This ISO section requires top management to demonstrate leadership and commitment with respect to the AM system. There are a number of criteria specified that need to be met to demonstrate this leadership and commitment, including; resourcing the AM system, communicating the importance of AM, cross-functional collaboration, continual improvement and risk management.</a:t>
            </a:r>
          </a:p>
        </p:txBody>
      </p:sp>
    </p:spTree>
    <p:extLst>
      <p:ext uri="{BB962C8B-B14F-4D97-AF65-F5344CB8AC3E}">
        <p14:creationId xmlns:p14="http://schemas.microsoft.com/office/powerpoint/2010/main" val="362161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5.2: Policy</a:t>
            </a:r>
          </a:p>
        </p:txBody>
      </p:sp>
      <p:sp>
        <p:nvSpPr>
          <p:cNvPr id="4" name="Rectangle 3"/>
          <p:cNvSpPr/>
          <p:nvPr/>
        </p:nvSpPr>
        <p:spPr>
          <a:xfrm>
            <a:off x="323528" y="1556792"/>
            <a:ext cx="7632848" cy="646331"/>
          </a:xfrm>
          <a:prstGeom prst="rect">
            <a:avLst/>
          </a:prstGeom>
        </p:spPr>
        <p:txBody>
          <a:bodyPr wrap="square">
            <a:spAutoFit/>
          </a:bodyPr>
          <a:lstStyle/>
          <a:p>
            <a:pPr>
              <a:buNone/>
            </a:pPr>
            <a:r>
              <a:rPr lang="en-AU" sz="1200" b="1" dirty="0">
                <a:solidFill>
                  <a:srgbClr val="0070C0"/>
                </a:solidFill>
              </a:rPr>
              <a:t>This ISO section deals with the requirements for top management to establish an AM policy. There are a number of criteria specified that need to be met when formulating such Policy.  These include ensuring appropriateness, commitment, consistency, communication, availability and review.</a:t>
            </a:r>
            <a:endParaRPr lang="en-AU" sz="1200" dirty="0">
              <a:solidFill>
                <a:srgbClr val="0070C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2747963"/>
            <a:ext cx="70675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249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5.3: Organisational Roles, Responsibilities and Authorities</a:t>
            </a:r>
          </a:p>
        </p:txBody>
      </p:sp>
      <p:sp>
        <p:nvSpPr>
          <p:cNvPr id="4" name="Rectangle 3"/>
          <p:cNvSpPr/>
          <p:nvPr/>
        </p:nvSpPr>
        <p:spPr>
          <a:xfrm>
            <a:off x="323528" y="1556792"/>
            <a:ext cx="7632848" cy="646331"/>
          </a:xfrm>
          <a:prstGeom prst="rect">
            <a:avLst/>
          </a:prstGeom>
        </p:spPr>
        <p:txBody>
          <a:bodyPr wrap="square">
            <a:spAutoFit/>
          </a:bodyPr>
          <a:lstStyle/>
          <a:p>
            <a:pPr>
              <a:buNone/>
            </a:pPr>
            <a:r>
              <a:rPr lang="en-AU" sz="1200" b="1" dirty="0">
                <a:solidFill>
                  <a:srgbClr val="0070C0"/>
                </a:solidFill>
              </a:rPr>
              <a:t>This ISO section deals with the obligation for top management to ensure that the responsibilities and authorities for relevant roles are assigned and communicated within the organisation. There are a number of criteria that have to be met by top management to demonstrate this.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2276872"/>
            <a:ext cx="70770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024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6 - Planning</a:t>
            </a:r>
            <a:br>
              <a:rPr lang="en-AU" dirty="0"/>
            </a:br>
            <a:r>
              <a:rPr lang="en-AU" sz="2400" dirty="0"/>
              <a:t>6.1: Actions to address Risks  &amp; Opportunities</a:t>
            </a:r>
          </a:p>
        </p:txBody>
      </p:sp>
      <p:sp>
        <p:nvSpPr>
          <p:cNvPr id="4" name="Rectangle 3"/>
          <p:cNvSpPr/>
          <p:nvPr/>
        </p:nvSpPr>
        <p:spPr>
          <a:xfrm>
            <a:off x="323528" y="1556792"/>
            <a:ext cx="7632848" cy="720197"/>
          </a:xfrm>
          <a:prstGeom prst="rect">
            <a:avLst/>
          </a:prstGeom>
        </p:spPr>
        <p:txBody>
          <a:bodyPr wrap="square">
            <a:spAutoFit/>
          </a:bodyPr>
          <a:lstStyle/>
          <a:p>
            <a:pPr>
              <a:buNone/>
            </a:pPr>
            <a:r>
              <a:rPr lang="en-AU" sz="1200" b="1" dirty="0">
                <a:solidFill>
                  <a:srgbClr val="0070C0"/>
                </a:solidFill>
              </a:rPr>
              <a:t>This ISO section deals with addressing the risks and opportunities that need to be considered</a:t>
            </a:r>
          </a:p>
          <a:p>
            <a:pPr>
              <a:buNone/>
            </a:pPr>
            <a:r>
              <a:rPr lang="en-AU" sz="1200" b="1" dirty="0">
                <a:solidFill>
                  <a:srgbClr val="0070C0"/>
                </a:solidFill>
              </a:rPr>
              <a:t>when planning for the AM system to achieve its intended objectives and outcomes, and how</a:t>
            </a:r>
          </a:p>
          <a:p>
            <a:pPr>
              <a:buNone/>
            </a:pPr>
            <a:r>
              <a:rPr lang="en-AU" sz="1200" b="1" dirty="0">
                <a:solidFill>
                  <a:srgbClr val="0070C0"/>
                </a:solidFill>
              </a:rPr>
              <a:t>they might change with time.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420888"/>
            <a:ext cx="70866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997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6.2: AM Objectives and Planning to achieve them</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5"/>
            <a:ext cx="6768752" cy="461970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454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6.2: AM Objectives and Planning to achieve them</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532447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34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6.2: AM Objectives and Planning to achieve them</a:t>
            </a:r>
            <a:br>
              <a:rPr lang="en-AU" sz="2400" dirty="0"/>
            </a:br>
            <a:r>
              <a:rPr lang="en-AU" sz="1600" dirty="0"/>
              <a:t>(6.2.2 Cont.)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871663"/>
            <a:ext cx="5832649" cy="114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0" y="3140968"/>
            <a:ext cx="5976666" cy="336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90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6.2: AM Objectives and Planning to achieve them</a:t>
            </a:r>
            <a:br>
              <a:rPr lang="en-AU" sz="2400" dirty="0"/>
            </a:br>
            <a:r>
              <a:rPr lang="en-AU" sz="1600" dirty="0"/>
              <a:t>(6.2.2 Cont.)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3"/>
            <a:ext cx="6336704" cy="236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345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6.2: AM Objectives and Planning to achieve them</a:t>
            </a:r>
            <a:br>
              <a:rPr lang="en-AU" sz="2400" dirty="0"/>
            </a:br>
            <a:r>
              <a:rPr lang="en-AU" sz="1600" dirty="0"/>
              <a:t>(6.2.2 Cont.)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2"/>
            <a:ext cx="6408712" cy="298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952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7 - Support</a:t>
            </a:r>
            <a:br>
              <a:rPr lang="en-AU" dirty="0"/>
            </a:br>
            <a:r>
              <a:rPr lang="en-AU" sz="2400" dirty="0"/>
              <a:t>7.1: Resources</a:t>
            </a:r>
          </a:p>
        </p:txBody>
      </p:sp>
      <p:sp>
        <p:nvSpPr>
          <p:cNvPr id="4" name="Rectangle 3"/>
          <p:cNvSpPr/>
          <p:nvPr/>
        </p:nvSpPr>
        <p:spPr>
          <a:xfrm>
            <a:off x="323528" y="1494013"/>
            <a:ext cx="7632848" cy="720197"/>
          </a:xfrm>
          <a:prstGeom prst="rect">
            <a:avLst/>
          </a:prstGeom>
        </p:spPr>
        <p:txBody>
          <a:bodyPr wrap="square">
            <a:spAutoFit/>
          </a:bodyPr>
          <a:lstStyle/>
          <a:p>
            <a:pPr>
              <a:buNone/>
            </a:pPr>
            <a:r>
              <a:rPr lang="en-AU" sz="1200" b="1" dirty="0">
                <a:solidFill>
                  <a:srgbClr val="0070C0"/>
                </a:solidFill>
              </a:rPr>
              <a:t>This ISO section deals with providing the necessary resources for the establishment,</a:t>
            </a:r>
          </a:p>
          <a:p>
            <a:pPr>
              <a:buNone/>
            </a:pPr>
            <a:r>
              <a:rPr lang="en-AU" sz="1200" b="1" dirty="0">
                <a:solidFill>
                  <a:srgbClr val="0070C0"/>
                </a:solidFill>
              </a:rPr>
              <a:t>implementation, maintenance and continual improvement of the AM system and for</a:t>
            </a:r>
          </a:p>
          <a:p>
            <a:pPr>
              <a:buNone/>
            </a:pPr>
            <a:r>
              <a:rPr lang="en-AU" sz="1200" b="1" dirty="0">
                <a:solidFill>
                  <a:srgbClr val="0070C0"/>
                </a:solidFill>
              </a:rPr>
              <a:t>implementing the activities specified in the AM plan(s).</a:t>
            </a:r>
            <a:endParaRPr lang="en-AU" sz="1200" dirty="0">
              <a:solidFill>
                <a:srgbClr val="0070C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5256584" cy="467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001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AU" dirty="0"/>
              <a:t>Introduction</a:t>
            </a:r>
            <a:endParaRPr lang="en-US" dirty="0"/>
          </a:p>
        </p:txBody>
      </p:sp>
      <p:sp>
        <p:nvSpPr>
          <p:cNvPr id="17413" name="Rectangle 5"/>
          <p:cNvSpPr>
            <a:spLocks noGrp="1" noChangeArrowheads="1"/>
          </p:cNvSpPr>
          <p:nvPr>
            <p:ph type="body" idx="1"/>
          </p:nvPr>
        </p:nvSpPr>
        <p:spPr>
          <a:xfrm>
            <a:off x="251520" y="1772816"/>
            <a:ext cx="8282880" cy="4162847"/>
          </a:xfrm>
        </p:spPr>
        <p:txBody>
          <a:bodyPr/>
          <a:lstStyle/>
          <a:p>
            <a:r>
              <a:rPr lang="en-AU" sz="1800" b="1" dirty="0"/>
              <a:t>ISO 55000 </a:t>
            </a:r>
            <a:r>
              <a:rPr lang="en-AU" sz="1800" dirty="0"/>
              <a:t>enunciates the benefits of AM and an AM system in providing a structured approach and more reliable decision making for the development, coordination and control of activities undertaken on assets, and for aligning these activities with its organisational objectives.</a:t>
            </a:r>
          </a:p>
          <a:p>
            <a:endParaRPr lang="en-AU" sz="1800" dirty="0"/>
          </a:p>
          <a:p>
            <a:r>
              <a:rPr lang="en-AU" sz="1600" dirty="0"/>
              <a:t>The following figure shows the typical relationship between AM and the AM system.</a:t>
            </a:r>
          </a:p>
          <a:p>
            <a:endParaRPr lang="en-AU" sz="1800" dirty="0"/>
          </a:p>
          <a:p>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980" y="3717032"/>
            <a:ext cx="6840760" cy="2880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42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7.2: Competence</a:t>
            </a:r>
          </a:p>
        </p:txBody>
      </p:sp>
      <p:sp>
        <p:nvSpPr>
          <p:cNvPr id="4" name="Rectangle 3"/>
          <p:cNvSpPr/>
          <p:nvPr/>
        </p:nvSpPr>
        <p:spPr>
          <a:xfrm>
            <a:off x="323528" y="1556792"/>
            <a:ext cx="7632848" cy="867930"/>
          </a:xfrm>
          <a:prstGeom prst="rect">
            <a:avLst/>
          </a:prstGeom>
        </p:spPr>
        <p:txBody>
          <a:bodyPr wrap="square">
            <a:spAutoFit/>
          </a:bodyPr>
          <a:lstStyle/>
          <a:p>
            <a:pPr>
              <a:buNone/>
            </a:pPr>
            <a:r>
              <a:rPr lang="en-AU" sz="1200" b="1" dirty="0">
                <a:solidFill>
                  <a:srgbClr val="0061EE"/>
                </a:solidFill>
                <a:latin typeface="Frutiger-BoldCn"/>
              </a:rPr>
              <a:t>This ISO section covers the necessary competence (based on education, training or experience)</a:t>
            </a:r>
          </a:p>
          <a:p>
            <a:pPr>
              <a:buNone/>
            </a:pPr>
            <a:r>
              <a:rPr lang="en-AU" sz="1200" b="1" dirty="0">
                <a:solidFill>
                  <a:srgbClr val="0061EE"/>
                </a:solidFill>
                <a:latin typeface="Frutiger-BoldCn"/>
              </a:rPr>
              <a:t> of person(s) doing work that could affect the performance of assets, AM or AM System. It looks at acquiring the necessary competence, evaluating action taken, reviewing current and future needs and documenting evidence of this.</a:t>
            </a:r>
            <a:endParaRPr lang="en-AU" sz="1200" dirty="0">
              <a:solidFill>
                <a:srgbClr val="0070C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48382"/>
            <a:ext cx="5904656" cy="337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879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7.3: Awareness</a:t>
            </a:r>
          </a:p>
        </p:txBody>
      </p:sp>
      <p:sp>
        <p:nvSpPr>
          <p:cNvPr id="4" name="Rectangle 3"/>
          <p:cNvSpPr/>
          <p:nvPr/>
        </p:nvSpPr>
        <p:spPr>
          <a:xfrm>
            <a:off x="323528" y="1556792"/>
            <a:ext cx="7632848" cy="830997"/>
          </a:xfrm>
          <a:prstGeom prst="rect">
            <a:avLst/>
          </a:prstGeom>
        </p:spPr>
        <p:txBody>
          <a:bodyPr wrap="square">
            <a:spAutoFit/>
          </a:bodyPr>
          <a:lstStyle/>
          <a:p>
            <a:pPr>
              <a:buNone/>
            </a:pPr>
            <a:r>
              <a:rPr lang="en-AU" sz="1200" b="1" dirty="0">
                <a:solidFill>
                  <a:srgbClr val="0061EE"/>
                </a:solidFill>
                <a:latin typeface="Frutiger-BoldCn"/>
              </a:rPr>
              <a:t>This ISO section deals with ensuring awareness by all who can impact the AM objectives. There are a number of criteria specified which address specific awareness of issues like the AM policy, work activities including associated risks and how these benefit effectiveness, and performance and implications of not meeting the AM System  requirements.</a:t>
            </a:r>
            <a:endParaRPr lang="en-AU" sz="1200" dirty="0">
              <a:solidFill>
                <a:srgbClr val="0070C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36912"/>
            <a:ext cx="6120680" cy="286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986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7.4: Communication</a:t>
            </a:r>
          </a:p>
        </p:txBody>
      </p:sp>
      <p:sp>
        <p:nvSpPr>
          <p:cNvPr id="4" name="Rectangle 3"/>
          <p:cNvSpPr/>
          <p:nvPr/>
        </p:nvSpPr>
        <p:spPr>
          <a:xfrm>
            <a:off x="323528" y="1556792"/>
            <a:ext cx="7632848" cy="461665"/>
          </a:xfrm>
          <a:prstGeom prst="rect">
            <a:avLst/>
          </a:prstGeom>
        </p:spPr>
        <p:txBody>
          <a:bodyPr wrap="square">
            <a:spAutoFit/>
          </a:bodyPr>
          <a:lstStyle/>
          <a:p>
            <a:pPr>
              <a:buNone/>
            </a:pPr>
            <a:r>
              <a:rPr lang="en-AU" sz="1200" b="1" dirty="0">
                <a:solidFill>
                  <a:srgbClr val="0061EE"/>
                </a:solidFill>
                <a:latin typeface="Frutiger-BoldCn"/>
              </a:rPr>
              <a:t>This ISO section deals with internal and external communications relevant to assets, AM and the AM system. It includes the what, when, who and how of communication.</a:t>
            </a:r>
            <a:endParaRPr lang="en-AU" sz="1200" dirty="0">
              <a:solidFill>
                <a:srgbClr val="0070C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6120680" cy="337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786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7.5: Information requirements</a:t>
            </a:r>
          </a:p>
        </p:txBody>
      </p:sp>
      <p:sp>
        <p:nvSpPr>
          <p:cNvPr id="4" name="Rectangle 3"/>
          <p:cNvSpPr/>
          <p:nvPr/>
        </p:nvSpPr>
        <p:spPr>
          <a:xfrm>
            <a:off x="323528" y="1556792"/>
            <a:ext cx="7632848" cy="646331"/>
          </a:xfrm>
          <a:prstGeom prst="rect">
            <a:avLst/>
          </a:prstGeom>
        </p:spPr>
        <p:txBody>
          <a:bodyPr wrap="square">
            <a:spAutoFit/>
          </a:bodyPr>
          <a:lstStyle/>
          <a:p>
            <a:pPr>
              <a:buNone/>
            </a:pPr>
            <a:r>
              <a:rPr lang="en-AU" sz="1200" b="1" dirty="0">
                <a:solidFill>
                  <a:srgbClr val="0061EE"/>
                </a:solidFill>
                <a:latin typeface="Frutiger-BoldCn"/>
              </a:rPr>
              <a:t>This ISO section deals with the information requirements across all elements of AM. There are a number of criteria specified which address risks, AM roles, responsibilities, processes, activities and information exchange and impacts on decision making.</a:t>
            </a:r>
            <a:endParaRPr lang="en-AU" sz="1200" dirty="0">
              <a:solidFill>
                <a:srgbClr val="0070C0"/>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48879"/>
            <a:ext cx="6552728" cy="369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74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7.5: Information requirements (Cont.)</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675" y="2132856"/>
            <a:ext cx="7043717" cy="32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382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7.6: Documented Information</a:t>
            </a:r>
            <a:br>
              <a:rPr lang="en-AU" sz="2400" dirty="0"/>
            </a:br>
            <a:br>
              <a:rPr lang="en-AU" sz="2400" dirty="0"/>
            </a:br>
            <a:r>
              <a:rPr lang="en-AU" sz="1600" dirty="0"/>
              <a:t>7.6.1 General</a:t>
            </a:r>
          </a:p>
        </p:txBody>
      </p:sp>
      <p:sp>
        <p:nvSpPr>
          <p:cNvPr id="4" name="Rectangle 3"/>
          <p:cNvSpPr/>
          <p:nvPr/>
        </p:nvSpPr>
        <p:spPr>
          <a:xfrm>
            <a:off x="323528" y="1556792"/>
            <a:ext cx="7632848" cy="646331"/>
          </a:xfrm>
          <a:prstGeom prst="rect">
            <a:avLst/>
          </a:prstGeom>
        </p:spPr>
        <p:txBody>
          <a:bodyPr wrap="square">
            <a:spAutoFit/>
          </a:bodyPr>
          <a:lstStyle/>
          <a:p>
            <a:pPr>
              <a:buNone/>
            </a:pPr>
            <a:r>
              <a:rPr lang="en-AU" sz="1200" b="1" dirty="0">
                <a:solidFill>
                  <a:srgbClr val="0061EE"/>
                </a:solidFill>
                <a:latin typeface="Frutiger-BoldCn"/>
              </a:rPr>
              <a:t>This ISO section deals with documented information as part of the AM system which includes that required by this International Standard, that applicable for legal and regulatory requirements and that deemed necessary from Section 7.5.</a:t>
            </a:r>
            <a:endParaRPr lang="en-AU" sz="1200" dirty="0">
              <a:solidFill>
                <a:srgbClr val="0070C0"/>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690076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54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7.6: Documented Information</a:t>
            </a:r>
            <a:br>
              <a:rPr lang="en-AU" sz="2400" dirty="0"/>
            </a:br>
            <a:br>
              <a:rPr lang="en-AU" sz="2400" dirty="0"/>
            </a:br>
            <a:r>
              <a:rPr lang="en-AU" sz="1600" dirty="0"/>
              <a:t>7.6.2 Creating and Updating</a:t>
            </a:r>
          </a:p>
        </p:txBody>
      </p:sp>
      <p:sp>
        <p:nvSpPr>
          <p:cNvPr id="4" name="Rectangle 3"/>
          <p:cNvSpPr/>
          <p:nvPr/>
        </p:nvSpPr>
        <p:spPr>
          <a:xfrm>
            <a:off x="323528" y="1556792"/>
            <a:ext cx="7632848" cy="276999"/>
          </a:xfrm>
          <a:prstGeom prst="rect">
            <a:avLst/>
          </a:prstGeom>
        </p:spPr>
        <p:txBody>
          <a:bodyPr wrap="square">
            <a:spAutoFit/>
          </a:bodyPr>
          <a:lstStyle/>
          <a:p>
            <a:pPr>
              <a:buNone/>
            </a:pPr>
            <a:r>
              <a:rPr lang="en-AU" sz="1200" b="1" dirty="0">
                <a:solidFill>
                  <a:srgbClr val="0061EE"/>
                </a:solidFill>
                <a:latin typeface="Frutiger-BoldCn"/>
              </a:rPr>
              <a:t>This ISO section deals with creating and updating documented information.</a:t>
            </a:r>
            <a:endParaRPr lang="en-AU" sz="1200" dirty="0">
              <a:solidFill>
                <a:srgbClr val="0070C0"/>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854"/>
            <a:ext cx="6724818" cy="360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204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7.6: Documented Information</a:t>
            </a:r>
            <a:br>
              <a:rPr lang="en-AU" sz="2400" dirty="0"/>
            </a:br>
            <a:br>
              <a:rPr lang="en-AU" sz="2400" dirty="0"/>
            </a:br>
            <a:r>
              <a:rPr lang="en-AU" sz="1600" dirty="0"/>
              <a:t>7.6.3 Control of documented information</a:t>
            </a:r>
          </a:p>
        </p:txBody>
      </p:sp>
      <p:sp>
        <p:nvSpPr>
          <p:cNvPr id="4" name="Rectangle 3"/>
          <p:cNvSpPr/>
          <p:nvPr/>
        </p:nvSpPr>
        <p:spPr>
          <a:xfrm>
            <a:off x="323528" y="1556792"/>
            <a:ext cx="7632848" cy="1089529"/>
          </a:xfrm>
          <a:prstGeom prst="rect">
            <a:avLst/>
          </a:prstGeom>
        </p:spPr>
        <p:txBody>
          <a:bodyPr wrap="square">
            <a:spAutoFit/>
          </a:bodyPr>
          <a:lstStyle/>
          <a:p>
            <a:pPr>
              <a:buNone/>
            </a:pPr>
            <a:r>
              <a:rPr lang="en-AU" sz="1200" b="1" dirty="0">
                <a:solidFill>
                  <a:srgbClr val="0061EE"/>
                </a:solidFill>
                <a:latin typeface="Frutiger-BoldCn"/>
              </a:rPr>
              <a:t>This ISO section deals with the control of documented information required by the AM system</a:t>
            </a:r>
          </a:p>
          <a:p>
            <a:pPr>
              <a:buNone/>
            </a:pPr>
            <a:r>
              <a:rPr lang="en-AU" sz="1200" b="1" dirty="0">
                <a:solidFill>
                  <a:srgbClr val="0061EE"/>
                </a:solidFill>
                <a:latin typeface="Frutiger-BoldCn"/>
              </a:rPr>
              <a:t>and by this International Standard, to ensure it is adequately protected and available for use. There are a number of criteria specified which address amongst other things, access, retrieval, storage and preservation. Relevant external documented information shall also be appropriately identified and controlled.</a:t>
            </a:r>
            <a:endParaRPr lang="en-AU" sz="1200" dirty="0">
              <a:solidFill>
                <a:srgbClr val="0070C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34" y="2809716"/>
            <a:ext cx="6900126" cy="223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802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8 - Operation</a:t>
            </a:r>
            <a:br>
              <a:rPr lang="en-AU" dirty="0"/>
            </a:br>
            <a:r>
              <a:rPr lang="en-AU" sz="2400" dirty="0"/>
              <a:t>8.1: Operational Planning and Control</a:t>
            </a:r>
          </a:p>
        </p:txBody>
      </p:sp>
      <p:sp>
        <p:nvSpPr>
          <p:cNvPr id="4" name="Rectangle 3"/>
          <p:cNvSpPr/>
          <p:nvPr/>
        </p:nvSpPr>
        <p:spPr>
          <a:xfrm>
            <a:off x="323528" y="1556792"/>
            <a:ext cx="7632848" cy="646331"/>
          </a:xfrm>
          <a:prstGeom prst="rect">
            <a:avLst/>
          </a:prstGeom>
        </p:spPr>
        <p:txBody>
          <a:bodyPr wrap="square">
            <a:spAutoFit/>
          </a:bodyPr>
          <a:lstStyle/>
          <a:p>
            <a:pPr>
              <a:buNone/>
            </a:pPr>
            <a:r>
              <a:rPr lang="en-AU" sz="1200" b="1" dirty="0">
                <a:solidFill>
                  <a:srgbClr val="0061EE"/>
                </a:solidFill>
                <a:latin typeface="Frutiger-BoldCn"/>
              </a:rPr>
              <a:t>This ISO section deals with the processes needed to implement the planning actions determined earlier and corrective and preventive actions determined in 10.1 and 10.2. There are a number of criteria specified which address the required processes and keeping documented information.</a:t>
            </a:r>
            <a:endParaRPr lang="en-AU" sz="1200" dirty="0">
              <a:solidFill>
                <a:srgbClr val="0070C0"/>
              </a:solidFil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94" y="2420888"/>
            <a:ext cx="7091381" cy="4259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775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8.2: Management of change</a:t>
            </a:r>
          </a:p>
        </p:txBody>
      </p:sp>
      <p:sp>
        <p:nvSpPr>
          <p:cNvPr id="4" name="Rectangle 3"/>
          <p:cNvSpPr/>
          <p:nvPr/>
        </p:nvSpPr>
        <p:spPr>
          <a:xfrm>
            <a:off x="323528" y="1556792"/>
            <a:ext cx="7632848" cy="461665"/>
          </a:xfrm>
          <a:prstGeom prst="rect">
            <a:avLst/>
          </a:prstGeom>
        </p:spPr>
        <p:txBody>
          <a:bodyPr wrap="square">
            <a:spAutoFit/>
          </a:bodyPr>
          <a:lstStyle/>
          <a:p>
            <a:pPr>
              <a:buNone/>
            </a:pPr>
            <a:r>
              <a:rPr lang="en-AU" sz="1200" dirty="0">
                <a:solidFill>
                  <a:srgbClr val="0061EE"/>
                </a:solidFill>
                <a:latin typeface="Frutiger-BoldCn"/>
              </a:rPr>
              <a:t>This ISO section deals with prior assessment and management of any risks associated with any planned change that could impact on achieving the AM objectives.</a:t>
            </a:r>
            <a:endParaRPr lang="en-AU" sz="1200" dirty="0">
              <a:solidFill>
                <a:srgbClr val="0070C0"/>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2465865"/>
            <a:ext cx="7116885" cy="132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14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AU" dirty="0"/>
              <a:t>Introduction</a:t>
            </a:r>
            <a:endParaRPr lang="en-US" dirty="0"/>
          </a:p>
        </p:txBody>
      </p:sp>
      <p:sp>
        <p:nvSpPr>
          <p:cNvPr id="17413" name="Rectangle 5"/>
          <p:cNvSpPr>
            <a:spLocks noGrp="1" noChangeArrowheads="1"/>
          </p:cNvSpPr>
          <p:nvPr>
            <p:ph type="body" idx="1"/>
          </p:nvPr>
        </p:nvSpPr>
        <p:spPr>
          <a:xfrm>
            <a:off x="251520" y="1844824"/>
            <a:ext cx="8282880" cy="3240360"/>
          </a:xfrm>
        </p:spPr>
        <p:txBody>
          <a:bodyPr/>
          <a:lstStyle/>
          <a:p>
            <a:pPr marL="0" indent="0"/>
            <a:r>
              <a:rPr lang="en-AU" sz="1800" b="1" dirty="0"/>
              <a:t>ISO 55001 </a:t>
            </a:r>
            <a:r>
              <a:rPr lang="en-AU" sz="1800" dirty="0"/>
              <a:t>is the most critical Standard in that it details the things required to be done - some 70 requirements with a number of sub elements. </a:t>
            </a:r>
          </a:p>
          <a:p>
            <a:endParaRPr lang="en-AU" sz="1800" dirty="0"/>
          </a:p>
          <a:p>
            <a:pPr marL="0" indent="0"/>
            <a:r>
              <a:rPr lang="en-AU" sz="1800" dirty="0"/>
              <a:t>It provides a systematic management specification while allowing organisations to structure their activities to suit their needs, resources, capabilities and objectives.</a:t>
            </a:r>
          </a:p>
        </p:txBody>
      </p:sp>
    </p:spTree>
    <p:extLst>
      <p:ext uri="{BB962C8B-B14F-4D97-AF65-F5344CB8AC3E}">
        <p14:creationId xmlns:p14="http://schemas.microsoft.com/office/powerpoint/2010/main" val="1631845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8.3: Outsourcing</a:t>
            </a:r>
          </a:p>
        </p:txBody>
      </p:sp>
      <p:sp>
        <p:nvSpPr>
          <p:cNvPr id="4" name="Rectangle 3"/>
          <p:cNvSpPr/>
          <p:nvPr/>
        </p:nvSpPr>
        <p:spPr>
          <a:xfrm>
            <a:off x="323528" y="1556792"/>
            <a:ext cx="7632848" cy="867930"/>
          </a:xfrm>
          <a:prstGeom prst="rect">
            <a:avLst/>
          </a:prstGeom>
        </p:spPr>
        <p:txBody>
          <a:bodyPr wrap="square">
            <a:spAutoFit/>
          </a:bodyPr>
          <a:lstStyle/>
          <a:p>
            <a:pPr>
              <a:buNone/>
            </a:pPr>
            <a:r>
              <a:rPr lang="en-AU" sz="1200" b="1" dirty="0">
                <a:solidFill>
                  <a:srgbClr val="0061EE"/>
                </a:solidFill>
                <a:latin typeface="Frutiger-BoldCn"/>
              </a:rPr>
              <a:t>This ISO section deals with assessing risk and controlling any outsourced processes or activities</a:t>
            </a:r>
          </a:p>
          <a:p>
            <a:pPr>
              <a:buNone/>
            </a:pPr>
            <a:r>
              <a:rPr lang="en-AU" sz="1200" b="1" dirty="0">
                <a:solidFill>
                  <a:srgbClr val="0061EE"/>
                </a:solidFill>
                <a:latin typeface="Frutiger-BoldCn"/>
              </a:rPr>
              <a:t>that can impact on the achievement of AM objectives to ensure they integrate into the organisation’s AM system. There are a number of criteria specified which address scoping the outsourced  processes/activities and their interfaces with the organisation’s own processes/activities.</a:t>
            </a:r>
            <a:endParaRPr lang="en-AU" sz="1200" dirty="0">
              <a:solidFill>
                <a:srgbClr val="0070C0"/>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05" y="2708920"/>
            <a:ext cx="712942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342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8.3: Outsourcing (Cont.)</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717387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031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9 – Performance Evaluation</a:t>
            </a:r>
            <a:br>
              <a:rPr lang="en-AU" dirty="0"/>
            </a:br>
            <a:r>
              <a:rPr lang="en-AU" sz="2400" dirty="0"/>
              <a:t>9.1: Monitoring, Measurement, Analysis and Evaluation</a:t>
            </a:r>
          </a:p>
        </p:txBody>
      </p:sp>
      <p:sp>
        <p:nvSpPr>
          <p:cNvPr id="4" name="Rectangle 3"/>
          <p:cNvSpPr/>
          <p:nvPr/>
        </p:nvSpPr>
        <p:spPr>
          <a:xfrm>
            <a:off x="323528" y="1556792"/>
            <a:ext cx="7632848" cy="683264"/>
          </a:xfrm>
          <a:prstGeom prst="rect">
            <a:avLst/>
          </a:prstGeom>
        </p:spPr>
        <p:txBody>
          <a:bodyPr wrap="square">
            <a:spAutoFit/>
          </a:bodyPr>
          <a:lstStyle/>
          <a:p>
            <a:pPr>
              <a:buNone/>
            </a:pPr>
            <a:r>
              <a:rPr lang="en-AU" sz="1200" b="1" dirty="0">
                <a:solidFill>
                  <a:srgbClr val="0061EE"/>
                </a:solidFill>
                <a:latin typeface="Frutiger-BoldCn"/>
              </a:rPr>
              <a:t>This ISO section deals with what and when to monitor, and measure and report on performance</a:t>
            </a:r>
          </a:p>
          <a:p>
            <a:pPr>
              <a:buNone/>
            </a:pPr>
            <a:r>
              <a:rPr lang="en-AU" sz="1200" b="1" dirty="0">
                <a:solidFill>
                  <a:srgbClr val="0061EE"/>
                </a:solidFill>
                <a:latin typeface="Frutiger-BoldCn"/>
              </a:rPr>
              <a:t>(including financial and non-financial performance) and the effectiveness of the AM system. There are a number of criteria specified which address effectiveness of the monitoring processes.</a:t>
            </a:r>
            <a:endParaRPr lang="en-AU" sz="1200" dirty="0">
              <a:solidFill>
                <a:srgbClr val="0070C0"/>
              </a:solidFill>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2492896"/>
            <a:ext cx="703148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724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9.1: Monitoring, Measurement, Analysis and Evaluation </a:t>
            </a:r>
            <a:r>
              <a:rPr lang="en-AU" sz="1800" dirty="0"/>
              <a:t>(Cont.)</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95488"/>
            <a:ext cx="6480720" cy="350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11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9.2: Internal Audit</a:t>
            </a:r>
          </a:p>
        </p:txBody>
      </p:sp>
      <p:sp>
        <p:nvSpPr>
          <p:cNvPr id="4" name="Rectangle 3"/>
          <p:cNvSpPr/>
          <p:nvPr/>
        </p:nvSpPr>
        <p:spPr>
          <a:xfrm>
            <a:off x="323528" y="1556792"/>
            <a:ext cx="7632848" cy="646331"/>
          </a:xfrm>
          <a:prstGeom prst="rect">
            <a:avLst/>
          </a:prstGeom>
        </p:spPr>
        <p:txBody>
          <a:bodyPr wrap="square">
            <a:spAutoFit/>
          </a:bodyPr>
          <a:lstStyle/>
          <a:p>
            <a:pPr>
              <a:buNone/>
            </a:pPr>
            <a:r>
              <a:rPr lang="en-AU" sz="1200" b="1" dirty="0">
                <a:solidFill>
                  <a:srgbClr val="0061EE"/>
                </a:solidFill>
                <a:latin typeface="Frutiger-BoldCn"/>
              </a:rPr>
              <a:t>These ISO sections 9.2.1 and 9.2.2 deal with conducting internal audits to test conformance, implementation and maintenance of the AM system. There are a number of criteria specified which address a range of issues to be considered when establishing an audit programme(s).</a:t>
            </a:r>
            <a:endParaRPr lang="en-AU" sz="1200" dirty="0">
              <a:solidFill>
                <a:srgbClr val="0070C0"/>
              </a:solidFil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58" y="2203123"/>
            <a:ext cx="6219430" cy="465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818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9.3: Management Review</a:t>
            </a:r>
          </a:p>
        </p:txBody>
      </p:sp>
      <p:sp>
        <p:nvSpPr>
          <p:cNvPr id="4" name="Rectangle 3"/>
          <p:cNvSpPr/>
          <p:nvPr/>
        </p:nvSpPr>
        <p:spPr>
          <a:xfrm>
            <a:off x="323528" y="1556792"/>
            <a:ext cx="7632848" cy="646331"/>
          </a:xfrm>
          <a:prstGeom prst="rect">
            <a:avLst/>
          </a:prstGeom>
        </p:spPr>
        <p:txBody>
          <a:bodyPr wrap="square">
            <a:spAutoFit/>
          </a:bodyPr>
          <a:lstStyle/>
          <a:p>
            <a:pPr>
              <a:buNone/>
            </a:pPr>
            <a:r>
              <a:rPr lang="en-AU" sz="1200" b="1" dirty="0">
                <a:solidFill>
                  <a:srgbClr val="0061EE"/>
                </a:solidFill>
                <a:latin typeface="Frutiger-BoldCn"/>
              </a:rPr>
              <a:t>This ISO section deals with top management reviewing the organisation’s AM system to ensure its continuing effectiveness. There are a number of criteria specified which address actions expected to be carried out as part of such management reviews.</a:t>
            </a:r>
            <a:endParaRPr lang="en-AU" sz="1200" dirty="0">
              <a:solidFill>
                <a:srgbClr val="0070C0"/>
              </a:solidFil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2420888"/>
            <a:ext cx="6469105"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419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10 – Improvement</a:t>
            </a:r>
            <a:br>
              <a:rPr lang="en-AU" dirty="0"/>
            </a:br>
            <a:r>
              <a:rPr lang="en-AU" sz="2400" dirty="0"/>
              <a:t>10.1: Nonconformity and corrective action</a:t>
            </a:r>
          </a:p>
        </p:txBody>
      </p:sp>
      <p:sp>
        <p:nvSpPr>
          <p:cNvPr id="4" name="Rectangle 3"/>
          <p:cNvSpPr/>
          <p:nvPr/>
        </p:nvSpPr>
        <p:spPr>
          <a:xfrm>
            <a:off x="323528" y="1556792"/>
            <a:ext cx="7632848" cy="646331"/>
          </a:xfrm>
          <a:prstGeom prst="rect">
            <a:avLst/>
          </a:prstGeom>
        </p:spPr>
        <p:txBody>
          <a:bodyPr wrap="square">
            <a:spAutoFit/>
          </a:bodyPr>
          <a:lstStyle/>
          <a:p>
            <a:pPr>
              <a:buNone/>
            </a:pPr>
            <a:r>
              <a:rPr lang="en-AU" sz="1200" b="1" dirty="0">
                <a:solidFill>
                  <a:srgbClr val="0061EE"/>
                </a:solidFill>
                <a:latin typeface="Frutiger-BoldCn"/>
              </a:rPr>
              <a:t>This ISO section deals with the organisation reacting to any nonconformity or incident and taking action to control and correct it. There are a number of criteria specified which address future  occurrences, implementing resultant action, and reviewing effectiveness of such action.</a:t>
            </a:r>
            <a:endParaRPr lang="en-AU" sz="1200" dirty="0">
              <a:solidFill>
                <a:srgbClr val="0070C0"/>
              </a:solidFill>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393503"/>
            <a:ext cx="5985013" cy="446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921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10.2: Preventative Action</a:t>
            </a:r>
          </a:p>
        </p:txBody>
      </p:sp>
      <p:sp>
        <p:nvSpPr>
          <p:cNvPr id="4" name="Rectangle 3"/>
          <p:cNvSpPr/>
          <p:nvPr/>
        </p:nvSpPr>
        <p:spPr>
          <a:xfrm>
            <a:off x="323528" y="1556792"/>
            <a:ext cx="7632848" cy="276999"/>
          </a:xfrm>
          <a:prstGeom prst="rect">
            <a:avLst/>
          </a:prstGeom>
        </p:spPr>
        <p:txBody>
          <a:bodyPr wrap="square">
            <a:spAutoFit/>
          </a:bodyPr>
          <a:lstStyle/>
          <a:p>
            <a:pPr>
              <a:buNone/>
            </a:pPr>
            <a:r>
              <a:rPr lang="en-AU" sz="1200" b="1" dirty="0">
                <a:solidFill>
                  <a:srgbClr val="0061EE"/>
                </a:solidFill>
                <a:latin typeface="Frutiger-BoldCn"/>
              </a:rPr>
              <a:t>This ISO section deals with the processes to proactively identify possible preventive action.</a:t>
            </a:r>
            <a:endParaRPr lang="en-AU" sz="1200" dirty="0">
              <a:solidFill>
                <a:srgbClr val="0070C0"/>
              </a:solidFil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6192688" cy="471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45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10.3: Continual Improvement</a:t>
            </a:r>
          </a:p>
        </p:txBody>
      </p:sp>
      <p:sp>
        <p:nvSpPr>
          <p:cNvPr id="4" name="Rectangle 3"/>
          <p:cNvSpPr/>
          <p:nvPr/>
        </p:nvSpPr>
        <p:spPr>
          <a:xfrm>
            <a:off x="323528" y="1556792"/>
            <a:ext cx="7632848" cy="276999"/>
          </a:xfrm>
          <a:prstGeom prst="rect">
            <a:avLst/>
          </a:prstGeom>
        </p:spPr>
        <p:txBody>
          <a:bodyPr wrap="square">
            <a:spAutoFit/>
          </a:bodyPr>
          <a:lstStyle/>
          <a:p>
            <a:pPr>
              <a:buNone/>
            </a:pPr>
            <a:r>
              <a:rPr lang="en-AU" sz="1200" b="1" dirty="0">
                <a:solidFill>
                  <a:srgbClr val="0061EE"/>
                </a:solidFill>
                <a:latin typeface="Frutiger-BoldCn"/>
              </a:rPr>
              <a:t>This ISO section deals with continually improving the organisation’s AM and AM system.</a:t>
            </a:r>
            <a:endParaRPr lang="en-AU" sz="1200" dirty="0">
              <a:solidFill>
                <a:srgbClr val="0070C0"/>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26124"/>
            <a:ext cx="5040560" cy="4923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431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t>Sign-off</a:t>
            </a:r>
          </a:p>
        </p:txBody>
      </p:sp>
      <p:sp>
        <p:nvSpPr>
          <p:cNvPr id="18437" name="Rectangle 5"/>
          <p:cNvSpPr>
            <a:spLocks noGrp="1" noChangeArrowheads="1"/>
          </p:cNvSpPr>
          <p:nvPr>
            <p:ph type="body" idx="1"/>
          </p:nvPr>
        </p:nvSpPr>
        <p:spPr/>
        <p:txBody>
          <a:bodyPr/>
          <a:lstStyle/>
          <a:p>
            <a:r>
              <a:rPr lang="en-US"/>
              <a:t>Sign documents.</a:t>
            </a:r>
          </a:p>
          <a:p>
            <a:r>
              <a:rPr lang="en-US"/>
              <a:t>Close the sale.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dirty="0"/>
              <a:t>Introduction</a:t>
            </a:r>
          </a:p>
        </p:txBody>
      </p:sp>
      <p:sp>
        <p:nvSpPr>
          <p:cNvPr id="17413" name="Rectangle 5"/>
          <p:cNvSpPr>
            <a:spLocks noGrp="1" noChangeArrowheads="1"/>
          </p:cNvSpPr>
          <p:nvPr>
            <p:ph type="body" idx="1"/>
          </p:nvPr>
        </p:nvSpPr>
        <p:spPr>
          <a:xfrm>
            <a:off x="251520" y="1700808"/>
            <a:ext cx="8282880" cy="4680520"/>
          </a:xfrm>
        </p:spPr>
        <p:txBody>
          <a:bodyPr numCol="2"/>
          <a:lstStyle/>
          <a:p>
            <a:r>
              <a:rPr lang="en-AU" sz="1600" dirty="0"/>
              <a:t>The structure of the Standard is:</a:t>
            </a:r>
          </a:p>
          <a:p>
            <a:endParaRPr lang="en-AU" sz="1400" b="1" dirty="0"/>
          </a:p>
          <a:p>
            <a:r>
              <a:rPr lang="en-AU" sz="1200" b="1" dirty="0"/>
              <a:t>Context of the Organisation</a:t>
            </a:r>
          </a:p>
          <a:p>
            <a:r>
              <a:rPr lang="en-AU" sz="1200" dirty="0"/>
              <a:t>• Needs/Expectations of Stakeholders</a:t>
            </a:r>
          </a:p>
          <a:p>
            <a:r>
              <a:rPr lang="en-AU" sz="1200" dirty="0"/>
              <a:t>• Scope of the AM system and to which assets it will apply.</a:t>
            </a:r>
          </a:p>
          <a:p>
            <a:endParaRPr lang="en-AU" sz="1200" b="1" dirty="0"/>
          </a:p>
          <a:p>
            <a:r>
              <a:rPr lang="en-AU" sz="1200" b="1" dirty="0"/>
              <a:t>Leadership and Commitment</a:t>
            </a:r>
          </a:p>
          <a:p>
            <a:r>
              <a:rPr lang="en-AU" sz="1200" dirty="0"/>
              <a:t>• Policy, Roles, responsibilities and authorities</a:t>
            </a:r>
          </a:p>
          <a:p>
            <a:endParaRPr lang="en-AU" sz="1200" b="1" dirty="0"/>
          </a:p>
          <a:p>
            <a:r>
              <a:rPr lang="en-AU" sz="1200" b="1" dirty="0"/>
              <a:t>Planning</a:t>
            </a:r>
          </a:p>
          <a:p>
            <a:r>
              <a:rPr lang="en-AU" sz="1200" dirty="0"/>
              <a:t>• Risks and Opportunities</a:t>
            </a:r>
          </a:p>
          <a:p>
            <a:r>
              <a:rPr lang="en-AU" sz="1200" dirty="0"/>
              <a:t>• AM Objectives and planning to achieve them</a:t>
            </a:r>
          </a:p>
          <a:p>
            <a:endParaRPr lang="en-AU" sz="1200" b="1" dirty="0"/>
          </a:p>
          <a:p>
            <a:r>
              <a:rPr lang="en-AU" sz="1200" b="1" dirty="0"/>
              <a:t>Support</a:t>
            </a:r>
          </a:p>
          <a:p>
            <a:r>
              <a:rPr lang="en-AU" sz="1200" dirty="0"/>
              <a:t>• Resources, awareness, competence</a:t>
            </a:r>
          </a:p>
          <a:p>
            <a:r>
              <a:rPr lang="en-AU" sz="1200" dirty="0"/>
              <a:t>• Communication</a:t>
            </a:r>
          </a:p>
          <a:p>
            <a:r>
              <a:rPr lang="en-AU" sz="1200" dirty="0"/>
              <a:t>• Information</a:t>
            </a:r>
          </a:p>
          <a:p>
            <a:endParaRPr lang="en-AU" sz="1200" b="1" dirty="0"/>
          </a:p>
          <a:p>
            <a:endParaRPr lang="en-AU" sz="1200" b="1" dirty="0"/>
          </a:p>
          <a:p>
            <a:endParaRPr lang="en-AU" sz="1400" b="1" dirty="0"/>
          </a:p>
          <a:p>
            <a:endParaRPr lang="en-AU" sz="1400" b="1" dirty="0"/>
          </a:p>
          <a:p>
            <a:r>
              <a:rPr lang="en-AU" sz="1200" b="1" dirty="0"/>
              <a:t>Operation and Control</a:t>
            </a:r>
          </a:p>
          <a:p>
            <a:r>
              <a:rPr lang="en-AU" sz="1200" dirty="0"/>
              <a:t>• Change management</a:t>
            </a:r>
          </a:p>
          <a:p>
            <a:r>
              <a:rPr lang="en-AU" sz="1200" dirty="0"/>
              <a:t>• Outsourcing</a:t>
            </a:r>
          </a:p>
          <a:p>
            <a:endParaRPr lang="en-AU" sz="1200" b="1" dirty="0"/>
          </a:p>
          <a:p>
            <a:r>
              <a:rPr lang="en-AU" sz="1200" b="1" dirty="0"/>
              <a:t>Performance Evaluation</a:t>
            </a:r>
          </a:p>
          <a:p>
            <a:r>
              <a:rPr lang="en-AU" sz="1200" dirty="0"/>
              <a:t>• Monitoring and Review</a:t>
            </a:r>
          </a:p>
          <a:p>
            <a:r>
              <a:rPr lang="en-AU" sz="1200" dirty="0"/>
              <a:t>• Auditing</a:t>
            </a:r>
          </a:p>
          <a:p>
            <a:endParaRPr lang="en-AU" sz="1200" dirty="0"/>
          </a:p>
          <a:p>
            <a:r>
              <a:rPr lang="en-AU" sz="1200" b="1" dirty="0"/>
              <a:t>Improvement</a:t>
            </a:r>
          </a:p>
          <a:p>
            <a:r>
              <a:rPr lang="en-AU" sz="1200" dirty="0"/>
              <a:t>• Nonconformity</a:t>
            </a:r>
          </a:p>
          <a:p>
            <a:r>
              <a:rPr lang="en-AU" sz="1200" dirty="0"/>
              <a:t>• Corrective and Preventive Action</a:t>
            </a:r>
          </a:p>
          <a:p>
            <a:r>
              <a:rPr lang="en-AU" sz="1200" dirty="0"/>
              <a:t>• Continual improvement</a:t>
            </a:r>
            <a:endParaRPr lang="en-US" sz="1200" dirty="0"/>
          </a:p>
        </p:txBody>
      </p:sp>
    </p:spTree>
    <p:extLst>
      <p:ext uri="{BB962C8B-B14F-4D97-AF65-F5344CB8AC3E}">
        <p14:creationId xmlns:p14="http://schemas.microsoft.com/office/powerpoint/2010/main" val="125660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dirty="0"/>
              <a:t>Why use the standard</a:t>
            </a:r>
          </a:p>
        </p:txBody>
      </p:sp>
      <p:sp>
        <p:nvSpPr>
          <p:cNvPr id="17413" name="Rectangle 5"/>
          <p:cNvSpPr>
            <a:spLocks noGrp="1" noChangeArrowheads="1"/>
          </p:cNvSpPr>
          <p:nvPr>
            <p:ph type="body" idx="1"/>
          </p:nvPr>
        </p:nvSpPr>
        <p:spPr>
          <a:xfrm>
            <a:off x="251520" y="1844824"/>
            <a:ext cx="8282880" cy="4320480"/>
          </a:xfrm>
        </p:spPr>
        <p:txBody>
          <a:bodyPr numCol="1"/>
          <a:lstStyle/>
          <a:p>
            <a:r>
              <a:rPr lang="en-AU" sz="1600" dirty="0"/>
              <a:t>organisations will implement these Standards to address a range of business objectives including the following (in no particular order):</a:t>
            </a:r>
          </a:p>
          <a:p>
            <a:endParaRPr lang="en-AU" sz="1600" dirty="0"/>
          </a:p>
          <a:p>
            <a:pPr lvl="1">
              <a:buFont typeface="Arial" panose="020B0604020202020204" pitchFamily="34" charset="0"/>
              <a:buChar char="•"/>
            </a:pPr>
            <a:r>
              <a:rPr lang="en-AU" sz="1400" dirty="0"/>
              <a:t>improved financial performance;</a:t>
            </a:r>
          </a:p>
          <a:p>
            <a:pPr lvl="1">
              <a:buFont typeface="Arial" panose="020B0604020202020204" pitchFamily="34" charset="0"/>
              <a:buChar char="•"/>
            </a:pPr>
            <a:r>
              <a:rPr lang="en-AU" sz="1400" dirty="0"/>
              <a:t>better informed asset investment decisions;</a:t>
            </a:r>
          </a:p>
          <a:p>
            <a:pPr lvl="1">
              <a:buFont typeface="Arial" panose="020B0604020202020204" pitchFamily="34" charset="0"/>
              <a:buChar char="•"/>
            </a:pPr>
            <a:r>
              <a:rPr lang="en-AU" sz="1400" dirty="0"/>
              <a:t>better managed risk;</a:t>
            </a:r>
          </a:p>
          <a:p>
            <a:pPr lvl="1">
              <a:buFont typeface="Arial" panose="020B0604020202020204" pitchFamily="34" charset="0"/>
              <a:buChar char="•"/>
            </a:pPr>
            <a:r>
              <a:rPr lang="en-AU" sz="1400" dirty="0"/>
              <a:t>improved services and outputs;</a:t>
            </a:r>
          </a:p>
          <a:p>
            <a:pPr lvl="1">
              <a:buFont typeface="Arial" panose="020B0604020202020204" pitchFamily="34" charset="0"/>
              <a:buChar char="•"/>
            </a:pPr>
            <a:r>
              <a:rPr lang="en-AU" sz="1400" dirty="0"/>
              <a:t>demonstrated social responsibility;</a:t>
            </a:r>
          </a:p>
          <a:p>
            <a:pPr lvl="1">
              <a:buFont typeface="Arial" panose="020B0604020202020204" pitchFamily="34" charset="0"/>
              <a:buChar char="•"/>
            </a:pPr>
            <a:r>
              <a:rPr lang="en-AU" sz="1400" dirty="0"/>
              <a:t>demonstrated compliance;</a:t>
            </a:r>
          </a:p>
          <a:p>
            <a:pPr lvl="1">
              <a:buFont typeface="Arial" panose="020B0604020202020204" pitchFamily="34" charset="0"/>
              <a:buChar char="•"/>
            </a:pPr>
            <a:r>
              <a:rPr lang="en-AU" sz="1400" dirty="0"/>
              <a:t>enhanced reputation;</a:t>
            </a:r>
          </a:p>
          <a:p>
            <a:pPr lvl="1">
              <a:buFont typeface="Arial" panose="020B0604020202020204" pitchFamily="34" charset="0"/>
              <a:buChar char="•"/>
            </a:pPr>
            <a:r>
              <a:rPr lang="en-AU" sz="1400" dirty="0"/>
              <a:t>improved organisational sustainability; and</a:t>
            </a:r>
          </a:p>
          <a:p>
            <a:pPr lvl="1">
              <a:buFont typeface="Arial" panose="020B0604020202020204" pitchFamily="34" charset="0"/>
              <a:buChar char="•"/>
            </a:pPr>
            <a:r>
              <a:rPr lang="en-AU" sz="1400" dirty="0"/>
              <a:t>improved efficiency and effectiveness.</a:t>
            </a:r>
            <a:endParaRPr lang="en-US" sz="1400" dirty="0"/>
          </a:p>
        </p:txBody>
      </p:sp>
    </p:spTree>
    <p:extLst>
      <p:ext uri="{BB962C8B-B14F-4D97-AF65-F5344CB8AC3E}">
        <p14:creationId xmlns:p14="http://schemas.microsoft.com/office/powerpoint/2010/main" val="85588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dirty="0"/>
              <a:t>Why use the standard</a:t>
            </a:r>
          </a:p>
        </p:txBody>
      </p:sp>
      <p:sp>
        <p:nvSpPr>
          <p:cNvPr id="17413" name="Rectangle 5"/>
          <p:cNvSpPr>
            <a:spLocks noGrp="1" noChangeArrowheads="1"/>
          </p:cNvSpPr>
          <p:nvPr>
            <p:ph type="body" idx="1"/>
          </p:nvPr>
        </p:nvSpPr>
        <p:spPr>
          <a:xfrm>
            <a:off x="251520" y="1844824"/>
            <a:ext cx="8282880" cy="4320480"/>
          </a:xfrm>
        </p:spPr>
        <p:txBody>
          <a:bodyPr numCol="1"/>
          <a:lstStyle/>
          <a:p>
            <a:pPr marL="0" indent="0"/>
            <a:r>
              <a:rPr lang="en-AU" sz="1800" dirty="0"/>
              <a:t>ISO state that the main aim of Standards is to promote good practice rather than primarily being about compliance. The Standards themselves do not carry any force to require their application and in most cases it will be up to the organisation to choose to apply them as part of good business practice.</a:t>
            </a:r>
          </a:p>
          <a:p>
            <a:endParaRPr lang="en-AU" sz="1600" dirty="0"/>
          </a:p>
          <a:p>
            <a:pPr marL="0" indent="0"/>
            <a:r>
              <a:rPr lang="en-AU" sz="1800" dirty="0"/>
              <a:t>However, in some highly regulated areas involving significant asset values, the regulators, financiers or insurers may require these Standards to be applied, in order to provide evidence the assets are being effectively managed.</a:t>
            </a:r>
            <a:endParaRPr lang="en-US" sz="1800" dirty="0"/>
          </a:p>
        </p:txBody>
      </p:sp>
    </p:spTree>
    <p:extLst>
      <p:ext uri="{BB962C8B-B14F-4D97-AF65-F5344CB8AC3E}">
        <p14:creationId xmlns:p14="http://schemas.microsoft.com/office/powerpoint/2010/main" val="23712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dirty="0"/>
              <a:t>International Infrastructure Management Manual</a:t>
            </a:r>
          </a:p>
        </p:txBody>
      </p:sp>
      <p:sp>
        <p:nvSpPr>
          <p:cNvPr id="17413" name="Rectangle 5"/>
          <p:cNvSpPr>
            <a:spLocks noGrp="1" noChangeArrowheads="1"/>
          </p:cNvSpPr>
          <p:nvPr>
            <p:ph type="body" idx="1"/>
          </p:nvPr>
        </p:nvSpPr>
        <p:spPr>
          <a:xfrm>
            <a:off x="251520" y="1844824"/>
            <a:ext cx="8496944" cy="4320480"/>
          </a:xfrm>
        </p:spPr>
        <p:txBody>
          <a:bodyPr numCol="1"/>
          <a:lstStyle/>
          <a:p>
            <a:pPr marL="0" indent="0"/>
            <a:r>
              <a:rPr lang="en-AU" sz="1800" dirty="0"/>
              <a:t>ISO 55001 spells out the requirements for the establishment, implementation, maintenance and improvement of a management system for AM. It specifies ‘what’ an organisation needs to do to fulfil the Standards requirements. </a:t>
            </a:r>
          </a:p>
          <a:p>
            <a:pPr marL="0" indent="0"/>
            <a:endParaRPr lang="en-AU" sz="1800" dirty="0"/>
          </a:p>
          <a:p>
            <a:pPr marL="0" indent="0"/>
            <a:r>
              <a:rPr lang="en-AU" sz="1800" dirty="0"/>
              <a:t>However ISO 55001 does not provide specific direction on ‘how’ an organisation should go about achieving those requirements, nor does it contain asset-specific guidance.</a:t>
            </a:r>
          </a:p>
          <a:p>
            <a:pPr marL="0" indent="0"/>
            <a:endParaRPr lang="en-AU" sz="1800" dirty="0"/>
          </a:p>
          <a:p>
            <a:pPr marL="0" indent="0"/>
            <a:r>
              <a:rPr lang="en-AU" sz="1800" dirty="0"/>
              <a:t>The IIMM complements the ISO Standard by providing more detailed ‘how to’ guidance. This presentation aims to assist organisations in meeting ISO 55001 requirements by cross referencing and explaining how relevant sections in the IIMM relate to each of the requirements in ISO 55001. This gives users ready access to relevant parts of the IIMM and provides a ‘how to’ for applying ISO 55001 in infrastructure AM using the IIMM.</a:t>
            </a:r>
          </a:p>
        </p:txBody>
      </p:sp>
    </p:spTree>
    <p:extLst>
      <p:ext uri="{BB962C8B-B14F-4D97-AF65-F5344CB8AC3E}">
        <p14:creationId xmlns:p14="http://schemas.microsoft.com/office/powerpoint/2010/main" val="49722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dirty="0"/>
              <a:t>International Infrastructure Management Manual</a:t>
            </a:r>
          </a:p>
        </p:txBody>
      </p:sp>
      <p:sp>
        <p:nvSpPr>
          <p:cNvPr id="17413" name="Rectangle 5"/>
          <p:cNvSpPr>
            <a:spLocks noGrp="1" noChangeArrowheads="1"/>
          </p:cNvSpPr>
          <p:nvPr>
            <p:ph type="body" idx="1"/>
          </p:nvPr>
        </p:nvSpPr>
        <p:spPr>
          <a:xfrm>
            <a:off x="178532" y="1772816"/>
            <a:ext cx="8282880" cy="4320480"/>
          </a:xfrm>
        </p:spPr>
        <p:txBody>
          <a:bodyPr numCol="1"/>
          <a:lstStyle/>
          <a:p>
            <a:pPr marL="0" indent="0"/>
            <a:r>
              <a:rPr lang="en-AU" sz="1800" dirty="0"/>
              <a:t>The International Infrastructure Management Manual is widely accepted as the leading document on Asset Management. The manual provides valuable guidance on how to implement good AM practice and includes over 100 case studies demonstrating good practice across a wide range of assets.</a:t>
            </a:r>
          </a:p>
          <a:p>
            <a:pPr marL="0" indent="0"/>
            <a:endParaRPr lang="en-AU"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40967"/>
            <a:ext cx="7128792" cy="36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906083"/>
      </p:ext>
    </p:extLst>
  </p:cSld>
  <p:clrMapOvr>
    <a:masterClrMapping/>
  </p:clrMapOvr>
</p:sld>
</file>

<file path=ppt/theme/theme1.xml><?xml version="1.0" encoding="utf-8"?>
<a:theme xmlns:a="http://schemas.openxmlformats.org/drawingml/2006/main" name="Sales training presentation">
  <a:themeElements>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C5396D2-02D1-410F-9F0D-73F6F0F10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Sales training presentation</Template>
  <TotalTime>1724</TotalTime>
  <Words>2150</Words>
  <Application>Microsoft Office PowerPoint</Application>
  <PresentationFormat>On-screen Show (4:3)</PresentationFormat>
  <Paragraphs>171</Paragraphs>
  <Slides>49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Frutiger-BoldCn</vt:lpstr>
      <vt:lpstr>Wingdings</vt:lpstr>
      <vt:lpstr>Sales training presentation</vt:lpstr>
      <vt:lpstr>ISO 55001 Requirements for Asset Management</vt:lpstr>
      <vt:lpstr>Introduction</vt:lpstr>
      <vt:lpstr>Introduction</vt:lpstr>
      <vt:lpstr>Introduction</vt:lpstr>
      <vt:lpstr>Introduction</vt:lpstr>
      <vt:lpstr>Why use the standard</vt:lpstr>
      <vt:lpstr>Why use the standard</vt:lpstr>
      <vt:lpstr>International Infrastructure Management Manual</vt:lpstr>
      <vt:lpstr>International Infrastructure Management Manual</vt:lpstr>
      <vt:lpstr>International Infrastructure Management Manual</vt:lpstr>
      <vt:lpstr>International Infrastructure Management Manual</vt:lpstr>
      <vt:lpstr>International Infrastructure Management Manual</vt:lpstr>
      <vt:lpstr>IIMM vs ISO</vt:lpstr>
      <vt:lpstr>IIMM vs ISO (Cont.)</vt:lpstr>
      <vt:lpstr>ISO 4 – Context of Organisation 4.1: Understand the Organisation and Its Context</vt:lpstr>
      <vt:lpstr>4.2: Understand the Needs and Expectations of Stakeholders</vt:lpstr>
      <vt:lpstr>4.2: Understand the Needs and Expectations of Stakeholders (Cont.)</vt:lpstr>
      <vt:lpstr>4.3: Determine the Scope of the Asset Management</vt:lpstr>
      <vt:lpstr>4.4: Determine the Scope of the Asset Management</vt:lpstr>
      <vt:lpstr>ISO 5 - Leadership 5.1: Leadership and Commitment</vt:lpstr>
      <vt:lpstr>5.2: Policy</vt:lpstr>
      <vt:lpstr>5.3: Organisational Roles, Responsibilities and Authorities</vt:lpstr>
      <vt:lpstr>ISO 6 - Planning 6.1: Actions to address Risks  &amp; Opportunities</vt:lpstr>
      <vt:lpstr>6.2: AM Objectives and Planning to achieve them</vt:lpstr>
      <vt:lpstr>6.2: AM Objectives and Planning to achieve them</vt:lpstr>
      <vt:lpstr>6.2: AM Objectives and Planning to achieve them (6.2.2 Cont.)</vt:lpstr>
      <vt:lpstr>6.2: AM Objectives and Planning to achieve them (6.2.2 Cont.)</vt:lpstr>
      <vt:lpstr>6.2: AM Objectives and Planning to achieve them (6.2.2 Cont.)</vt:lpstr>
      <vt:lpstr>ISO 7 - Support 7.1: Resources</vt:lpstr>
      <vt:lpstr>7.2: Competence</vt:lpstr>
      <vt:lpstr>7.3: Awareness</vt:lpstr>
      <vt:lpstr>7.4: Communication</vt:lpstr>
      <vt:lpstr>7.5: Information requirements</vt:lpstr>
      <vt:lpstr>7.5: Information requirements (Cont.)</vt:lpstr>
      <vt:lpstr>7.6: Documented Information  7.6.1 General</vt:lpstr>
      <vt:lpstr>7.6: Documented Information  7.6.2 Creating and Updating</vt:lpstr>
      <vt:lpstr>7.6: Documented Information  7.6.3 Control of documented information</vt:lpstr>
      <vt:lpstr>ISO 8 - Operation 8.1: Operational Planning and Control</vt:lpstr>
      <vt:lpstr>8.2: Management of change</vt:lpstr>
      <vt:lpstr>8.3: Outsourcing</vt:lpstr>
      <vt:lpstr>8.3: Outsourcing (Cont.)</vt:lpstr>
      <vt:lpstr>ISO 9 – Performance Evaluation 9.1: Monitoring, Measurement, Analysis and Evaluation</vt:lpstr>
      <vt:lpstr>9.1: Monitoring, Measurement, Analysis and Evaluation (Cont.)</vt:lpstr>
      <vt:lpstr>9.2: Internal Audit</vt:lpstr>
      <vt:lpstr>9.3: Management Review</vt:lpstr>
      <vt:lpstr>ISO 10 – Improvement 10.1: Nonconformity and corrective action</vt:lpstr>
      <vt:lpstr>10.2: Preventative Action</vt:lpstr>
      <vt:lpstr>10.3: Continual Improvement</vt:lpstr>
      <vt:lpstr>Sign-off</vt:lpstr>
    </vt:vector>
  </TitlesOfParts>
  <Company>HeidelbergCement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55001 Requirements for Asset Management</dc:title>
  <dc:creator>Huntly, Mike (Parramatta) AUS</dc:creator>
  <cp:lastModifiedBy>Peter Cholakis</cp:lastModifiedBy>
  <cp:revision>27</cp:revision>
  <dcterms:created xsi:type="dcterms:W3CDTF">2015-01-05T23:29:07Z</dcterms:created>
  <dcterms:modified xsi:type="dcterms:W3CDTF">2023-11-02T13:53:47Z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